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84" autoAdjust="0"/>
    <p:restoredTop sz="94660"/>
  </p:normalViewPr>
  <p:slideViewPr>
    <p:cSldViewPr>
      <p:cViewPr varScale="1">
        <p:scale>
          <a:sx n="74" d="100"/>
          <a:sy n="74" d="100"/>
        </p:scale>
        <p:origin x="-37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a:pPr>
            <a:r>
              <a:rPr lang="en-US"/>
              <a:t>Gender</a:t>
            </a:r>
          </a:p>
        </c:rich>
      </c:tx>
      <c:layout/>
      <c:overlay val="0"/>
    </c:title>
    <c:autoTitleDeleted val="0"/>
    <c:plotArea>
      <c:layout/>
      <c:barChart>
        <c:barDir val="col"/>
        <c:grouping val="clustered"/>
        <c:varyColors val="0"/>
        <c:ser>
          <c:idx val="0"/>
          <c:order val="0"/>
          <c:invertIfNegative val="0"/>
          <c:dPt>
            <c:idx val="0"/>
            <c:invertIfNegative val="0"/>
            <c:bubble3D val="0"/>
            <c:spPr>
              <a:solidFill>
                <a:srgbClr val="00B0F0"/>
              </a:solidFill>
            </c:spPr>
          </c:dPt>
          <c:dPt>
            <c:idx val="1"/>
            <c:invertIfNegative val="0"/>
            <c:bubble3D val="0"/>
            <c:spPr>
              <a:solidFill>
                <a:srgbClr val="FF3399"/>
              </a:solidFill>
            </c:spPr>
          </c:dPt>
          <c:cat>
            <c:strRef>
              <c:f>Sheet1!$G$7:$G$8</c:f>
              <c:strCache>
                <c:ptCount val="2"/>
                <c:pt idx="0">
                  <c:v>Male </c:v>
                </c:pt>
                <c:pt idx="1">
                  <c:v>Female</c:v>
                </c:pt>
              </c:strCache>
            </c:strRef>
          </c:cat>
          <c:val>
            <c:numRef>
              <c:f>Sheet1!$H$7:$H$8</c:f>
              <c:numCache>
                <c:formatCode>0.00%</c:formatCode>
                <c:ptCount val="2"/>
                <c:pt idx="0">
                  <c:v>0.61764705882352944</c:v>
                </c:pt>
                <c:pt idx="1">
                  <c:v>0.38235294117647056</c:v>
                </c:pt>
              </c:numCache>
            </c:numRef>
          </c:val>
        </c:ser>
        <c:dLbls>
          <c:showLegendKey val="0"/>
          <c:showVal val="0"/>
          <c:showCatName val="0"/>
          <c:showSerName val="0"/>
          <c:showPercent val="0"/>
          <c:showBubbleSize val="0"/>
        </c:dLbls>
        <c:gapWidth val="150"/>
        <c:axId val="250062336"/>
        <c:axId val="250063872"/>
      </c:barChart>
      <c:catAx>
        <c:axId val="250062336"/>
        <c:scaling>
          <c:orientation val="minMax"/>
        </c:scaling>
        <c:delete val="0"/>
        <c:axPos val="b"/>
        <c:majorTickMark val="out"/>
        <c:minorTickMark val="none"/>
        <c:tickLblPos val="nextTo"/>
        <c:crossAx val="250063872"/>
        <c:crosses val="autoZero"/>
        <c:auto val="1"/>
        <c:lblAlgn val="ctr"/>
        <c:lblOffset val="100"/>
        <c:noMultiLvlLbl val="0"/>
      </c:catAx>
      <c:valAx>
        <c:axId val="250063872"/>
        <c:scaling>
          <c:orientation val="minMax"/>
        </c:scaling>
        <c:delete val="0"/>
        <c:axPos val="l"/>
        <c:majorGridlines/>
        <c:numFmt formatCode="0.00%" sourceLinked="1"/>
        <c:majorTickMark val="out"/>
        <c:minorTickMark val="none"/>
        <c:tickLblPos val="nextTo"/>
        <c:crossAx val="25006233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9"/>
    </mc:Choice>
    <mc:Fallback>
      <c:style val="9"/>
    </mc:Fallback>
  </mc:AlternateContent>
  <c:chart>
    <c:title>
      <c:tx>
        <c:rich>
          <a:bodyPr/>
          <a:lstStyle/>
          <a:p>
            <a:pPr>
              <a:defRPr/>
            </a:pPr>
            <a:r>
              <a:rPr lang="en-US"/>
              <a:t>Eye Color</a:t>
            </a:r>
          </a:p>
        </c:rich>
      </c:tx>
      <c:overlay val="0"/>
    </c:title>
    <c:autoTitleDeleted val="0"/>
    <c:plotArea>
      <c:layout/>
      <c:barChart>
        <c:barDir val="col"/>
        <c:grouping val="clustered"/>
        <c:varyColors val="0"/>
        <c:ser>
          <c:idx val="0"/>
          <c:order val="0"/>
          <c:invertIfNegative val="0"/>
          <c:dPt>
            <c:idx val="1"/>
            <c:invertIfNegative val="0"/>
            <c:bubble3D val="0"/>
            <c:spPr>
              <a:solidFill>
                <a:srgbClr val="00B0F0"/>
              </a:solidFill>
            </c:spPr>
          </c:dPt>
          <c:dPt>
            <c:idx val="2"/>
            <c:invertIfNegative val="0"/>
            <c:bubble3D val="0"/>
            <c:spPr>
              <a:solidFill>
                <a:srgbClr val="996633"/>
              </a:solidFill>
            </c:spPr>
          </c:dPt>
          <c:dPt>
            <c:idx val="3"/>
            <c:invertIfNegative val="0"/>
            <c:bubble3D val="0"/>
            <c:spPr>
              <a:solidFill>
                <a:srgbClr val="92D050"/>
              </a:solidFill>
            </c:spPr>
          </c:dPt>
          <c:dPt>
            <c:idx val="4"/>
            <c:invertIfNegative val="0"/>
            <c:bubble3D val="0"/>
            <c:spPr>
              <a:solidFill>
                <a:schemeClr val="bg1">
                  <a:lumMod val="75000"/>
                </a:schemeClr>
              </a:solidFill>
            </c:spPr>
          </c:dPt>
          <c:dPt>
            <c:idx val="5"/>
            <c:invertIfNegative val="0"/>
            <c:bubble3D val="0"/>
            <c:spPr>
              <a:solidFill>
                <a:srgbClr val="CC6600"/>
              </a:solidFill>
            </c:spPr>
          </c:dPt>
          <c:cat>
            <c:strRef>
              <c:f>Sheet1!$J$11:$J$16</c:f>
              <c:strCache>
                <c:ptCount val="6"/>
                <c:pt idx="0">
                  <c:v>Black</c:v>
                </c:pt>
                <c:pt idx="1">
                  <c:v>Blue</c:v>
                </c:pt>
                <c:pt idx="2">
                  <c:v>Brown</c:v>
                </c:pt>
                <c:pt idx="3">
                  <c:v>Green</c:v>
                </c:pt>
                <c:pt idx="4">
                  <c:v>Grey</c:v>
                </c:pt>
                <c:pt idx="5">
                  <c:v>Hazel</c:v>
                </c:pt>
              </c:strCache>
            </c:strRef>
          </c:cat>
          <c:val>
            <c:numRef>
              <c:f>Sheet1!$K$11:$K$16</c:f>
              <c:numCache>
                <c:formatCode>0.00%</c:formatCode>
                <c:ptCount val="6"/>
                <c:pt idx="0">
                  <c:v>2.9411764705882353E-2</c:v>
                </c:pt>
                <c:pt idx="1">
                  <c:v>0.35294117647058826</c:v>
                </c:pt>
                <c:pt idx="2">
                  <c:v>0.38235294117647056</c:v>
                </c:pt>
                <c:pt idx="3">
                  <c:v>5.8823529411764705E-2</c:v>
                </c:pt>
                <c:pt idx="4">
                  <c:v>5.8823529411764705E-2</c:v>
                </c:pt>
                <c:pt idx="5">
                  <c:v>0.11764705882352941</c:v>
                </c:pt>
              </c:numCache>
            </c:numRef>
          </c:val>
        </c:ser>
        <c:dLbls>
          <c:showLegendKey val="0"/>
          <c:showVal val="0"/>
          <c:showCatName val="0"/>
          <c:showSerName val="0"/>
          <c:showPercent val="0"/>
          <c:showBubbleSize val="0"/>
        </c:dLbls>
        <c:gapWidth val="150"/>
        <c:axId val="250349824"/>
        <c:axId val="250363904"/>
      </c:barChart>
      <c:catAx>
        <c:axId val="250349824"/>
        <c:scaling>
          <c:orientation val="minMax"/>
        </c:scaling>
        <c:delete val="0"/>
        <c:axPos val="b"/>
        <c:majorTickMark val="out"/>
        <c:minorTickMark val="none"/>
        <c:tickLblPos val="nextTo"/>
        <c:crossAx val="250363904"/>
        <c:crosses val="autoZero"/>
        <c:auto val="1"/>
        <c:lblAlgn val="ctr"/>
        <c:lblOffset val="100"/>
        <c:noMultiLvlLbl val="0"/>
      </c:catAx>
      <c:valAx>
        <c:axId val="250363904"/>
        <c:scaling>
          <c:orientation val="minMax"/>
        </c:scaling>
        <c:delete val="0"/>
        <c:axPos val="l"/>
        <c:majorGridlines/>
        <c:numFmt formatCode="0.00%" sourceLinked="1"/>
        <c:majorTickMark val="out"/>
        <c:minorTickMark val="none"/>
        <c:tickLblPos val="nextTo"/>
        <c:crossAx val="250349824"/>
        <c:crosses val="autoZero"/>
        <c:crossBetween val="between"/>
      </c:valAx>
    </c:plotArea>
    <c:legend>
      <c:legendPos val="r"/>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9"/>
    </mc:Choice>
    <mc:Fallback>
      <c:style val="9"/>
    </mc:Fallback>
  </mc:AlternateContent>
  <c:chart>
    <c:title>
      <c:tx>
        <c:rich>
          <a:bodyPr/>
          <a:lstStyle/>
          <a:p>
            <a:pPr>
              <a:defRPr/>
            </a:pPr>
            <a:r>
              <a:rPr lang="en-US"/>
              <a:t>Hair Color</a:t>
            </a:r>
          </a:p>
        </c:rich>
      </c:tx>
      <c:overlay val="0"/>
    </c:title>
    <c:autoTitleDeleted val="0"/>
    <c:plotArea>
      <c:layout/>
      <c:barChart>
        <c:barDir val="col"/>
        <c:grouping val="clustered"/>
        <c:varyColors val="0"/>
        <c:ser>
          <c:idx val="0"/>
          <c:order val="0"/>
          <c:invertIfNegative val="0"/>
          <c:dPt>
            <c:idx val="1"/>
            <c:invertIfNegative val="0"/>
            <c:bubble3D val="0"/>
            <c:spPr>
              <a:solidFill>
                <a:srgbClr val="FFFF66"/>
              </a:solidFill>
            </c:spPr>
          </c:dPt>
          <c:dPt>
            <c:idx val="2"/>
            <c:invertIfNegative val="0"/>
            <c:bubble3D val="0"/>
            <c:spPr>
              <a:solidFill>
                <a:srgbClr val="996633"/>
              </a:solidFill>
            </c:spPr>
          </c:dPt>
          <c:dPt>
            <c:idx val="3"/>
            <c:invertIfNegative val="0"/>
            <c:bubble3D val="0"/>
            <c:spPr>
              <a:solidFill>
                <a:srgbClr val="FF0000"/>
              </a:solidFill>
            </c:spPr>
          </c:dPt>
          <c:cat>
            <c:strRef>
              <c:f>Sheet1!$M$2:$M$5</c:f>
              <c:strCache>
                <c:ptCount val="4"/>
                <c:pt idx="0">
                  <c:v>Black</c:v>
                </c:pt>
                <c:pt idx="1">
                  <c:v>Blonde</c:v>
                </c:pt>
                <c:pt idx="2">
                  <c:v>Brown</c:v>
                </c:pt>
                <c:pt idx="3">
                  <c:v>Red</c:v>
                </c:pt>
              </c:strCache>
            </c:strRef>
          </c:cat>
          <c:val>
            <c:numRef>
              <c:f>Sheet1!$N$2:$N$5</c:f>
              <c:numCache>
                <c:formatCode>0.00%</c:formatCode>
                <c:ptCount val="4"/>
                <c:pt idx="0">
                  <c:v>0.17647058823529413</c:v>
                </c:pt>
                <c:pt idx="1">
                  <c:v>0.20588235294117646</c:v>
                </c:pt>
                <c:pt idx="2">
                  <c:v>0.58823529411764708</c:v>
                </c:pt>
                <c:pt idx="3">
                  <c:v>2.9411764705882353E-2</c:v>
                </c:pt>
              </c:numCache>
            </c:numRef>
          </c:val>
        </c:ser>
        <c:dLbls>
          <c:showLegendKey val="0"/>
          <c:showVal val="0"/>
          <c:showCatName val="0"/>
          <c:showSerName val="0"/>
          <c:showPercent val="0"/>
          <c:showBubbleSize val="0"/>
        </c:dLbls>
        <c:gapWidth val="150"/>
        <c:axId val="250470784"/>
        <c:axId val="250472320"/>
      </c:barChart>
      <c:catAx>
        <c:axId val="250470784"/>
        <c:scaling>
          <c:orientation val="minMax"/>
        </c:scaling>
        <c:delete val="0"/>
        <c:axPos val="b"/>
        <c:majorTickMark val="out"/>
        <c:minorTickMark val="none"/>
        <c:tickLblPos val="nextTo"/>
        <c:crossAx val="250472320"/>
        <c:crosses val="autoZero"/>
        <c:auto val="1"/>
        <c:lblAlgn val="ctr"/>
        <c:lblOffset val="100"/>
        <c:noMultiLvlLbl val="0"/>
      </c:catAx>
      <c:valAx>
        <c:axId val="250472320"/>
        <c:scaling>
          <c:orientation val="minMax"/>
        </c:scaling>
        <c:delete val="0"/>
        <c:axPos val="l"/>
        <c:majorGridlines/>
        <c:numFmt formatCode="0.00%" sourceLinked="1"/>
        <c:majorTickMark val="out"/>
        <c:minorTickMark val="none"/>
        <c:tickLblPos val="nextTo"/>
        <c:crossAx val="250470784"/>
        <c:crosses val="autoZero"/>
        <c:crossBetween val="between"/>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Gender v Eye</a:t>
            </a:r>
            <a:r>
              <a:rPr lang="en-US" baseline="0"/>
              <a:t> Color</a:t>
            </a:r>
            <a:endParaRPr lang="en-US"/>
          </a:p>
        </c:rich>
      </c:tx>
      <c:overlay val="0"/>
    </c:title>
    <c:autoTitleDeleted val="0"/>
    <c:plotArea>
      <c:layout/>
      <c:barChart>
        <c:barDir val="col"/>
        <c:grouping val="percentStacked"/>
        <c:varyColors val="0"/>
        <c:ser>
          <c:idx val="0"/>
          <c:order val="0"/>
          <c:tx>
            <c:strRef>
              <c:f>Sheet1!$L$22</c:f>
              <c:strCache>
                <c:ptCount val="1"/>
                <c:pt idx="0">
                  <c:v>Black</c:v>
                </c:pt>
              </c:strCache>
            </c:strRef>
          </c:tx>
          <c:spPr>
            <a:solidFill>
              <a:schemeClr val="tx1"/>
            </a:solidFill>
          </c:spPr>
          <c:invertIfNegative val="0"/>
          <c:cat>
            <c:strRef>
              <c:f>Sheet1!$M$21:$N$21</c:f>
              <c:strCache>
                <c:ptCount val="2"/>
                <c:pt idx="0">
                  <c:v>Male</c:v>
                </c:pt>
                <c:pt idx="1">
                  <c:v>Female</c:v>
                </c:pt>
              </c:strCache>
            </c:strRef>
          </c:cat>
          <c:val>
            <c:numRef>
              <c:f>Sheet1!$M$22:$N$22</c:f>
              <c:numCache>
                <c:formatCode>0.00%</c:formatCode>
                <c:ptCount val="2"/>
                <c:pt idx="0">
                  <c:v>0</c:v>
                </c:pt>
                <c:pt idx="1">
                  <c:v>7.6923076923076927E-2</c:v>
                </c:pt>
              </c:numCache>
            </c:numRef>
          </c:val>
        </c:ser>
        <c:ser>
          <c:idx val="1"/>
          <c:order val="1"/>
          <c:tx>
            <c:strRef>
              <c:f>Sheet1!$L$23</c:f>
              <c:strCache>
                <c:ptCount val="1"/>
                <c:pt idx="0">
                  <c:v>Blue</c:v>
                </c:pt>
              </c:strCache>
            </c:strRef>
          </c:tx>
          <c:spPr>
            <a:solidFill>
              <a:srgbClr val="00B0F0"/>
            </a:solidFill>
          </c:spPr>
          <c:invertIfNegative val="0"/>
          <c:cat>
            <c:strRef>
              <c:f>Sheet1!$M$21:$N$21</c:f>
              <c:strCache>
                <c:ptCount val="2"/>
                <c:pt idx="0">
                  <c:v>Male</c:v>
                </c:pt>
                <c:pt idx="1">
                  <c:v>Female</c:v>
                </c:pt>
              </c:strCache>
            </c:strRef>
          </c:cat>
          <c:val>
            <c:numRef>
              <c:f>Sheet1!$M$23:$N$23</c:f>
              <c:numCache>
                <c:formatCode>0.00%</c:formatCode>
                <c:ptCount val="2"/>
                <c:pt idx="0">
                  <c:v>0.38095238095238093</c:v>
                </c:pt>
                <c:pt idx="1">
                  <c:v>0.30769230769230771</c:v>
                </c:pt>
              </c:numCache>
            </c:numRef>
          </c:val>
        </c:ser>
        <c:ser>
          <c:idx val="2"/>
          <c:order val="2"/>
          <c:tx>
            <c:strRef>
              <c:f>Sheet1!$L$24</c:f>
              <c:strCache>
                <c:ptCount val="1"/>
                <c:pt idx="0">
                  <c:v>Brown</c:v>
                </c:pt>
              </c:strCache>
            </c:strRef>
          </c:tx>
          <c:spPr>
            <a:solidFill>
              <a:srgbClr val="996633"/>
            </a:solidFill>
          </c:spPr>
          <c:invertIfNegative val="0"/>
          <c:cat>
            <c:strRef>
              <c:f>Sheet1!$M$21:$N$21</c:f>
              <c:strCache>
                <c:ptCount val="2"/>
                <c:pt idx="0">
                  <c:v>Male</c:v>
                </c:pt>
                <c:pt idx="1">
                  <c:v>Female</c:v>
                </c:pt>
              </c:strCache>
            </c:strRef>
          </c:cat>
          <c:val>
            <c:numRef>
              <c:f>Sheet1!$M$24:$N$24</c:f>
              <c:numCache>
                <c:formatCode>0.00%</c:formatCode>
                <c:ptCount val="2"/>
                <c:pt idx="0">
                  <c:v>0.33333333333333331</c:v>
                </c:pt>
                <c:pt idx="1">
                  <c:v>0.46153846153846156</c:v>
                </c:pt>
              </c:numCache>
            </c:numRef>
          </c:val>
        </c:ser>
        <c:ser>
          <c:idx val="3"/>
          <c:order val="3"/>
          <c:tx>
            <c:strRef>
              <c:f>Sheet1!$L$25</c:f>
              <c:strCache>
                <c:ptCount val="1"/>
                <c:pt idx="0">
                  <c:v>Green</c:v>
                </c:pt>
              </c:strCache>
            </c:strRef>
          </c:tx>
          <c:spPr>
            <a:solidFill>
              <a:srgbClr val="92D050"/>
            </a:solidFill>
          </c:spPr>
          <c:invertIfNegative val="0"/>
          <c:cat>
            <c:strRef>
              <c:f>Sheet1!$M$21:$N$21</c:f>
              <c:strCache>
                <c:ptCount val="2"/>
                <c:pt idx="0">
                  <c:v>Male</c:v>
                </c:pt>
                <c:pt idx="1">
                  <c:v>Female</c:v>
                </c:pt>
              </c:strCache>
            </c:strRef>
          </c:cat>
          <c:val>
            <c:numRef>
              <c:f>Sheet1!$M$25:$N$25</c:f>
              <c:numCache>
                <c:formatCode>0.00%</c:formatCode>
                <c:ptCount val="2"/>
                <c:pt idx="0">
                  <c:v>4.7619047619047616E-2</c:v>
                </c:pt>
                <c:pt idx="1">
                  <c:v>7.6923076923076927E-2</c:v>
                </c:pt>
              </c:numCache>
            </c:numRef>
          </c:val>
        </c:ser>
        <c:ser>
          <c:idx val="4"/>
          <c:order val="4"/>
          <c:tx>
            <c:strRef>
              <c:f>Sheet1!$L$26</c:f>
              <c:strCache>
                <c:ptCount val="1"/>
                <c:pt idx="0">
                  <c:v>Grey</c:v>
                </c:pt>
              </c:strCache>
            </c:strRef>
          </c:tx>
          <c:spPr>
            <a:solidFill>
              <a:schemeClr val="bg1">
                <a:lumMod val="65000"/>
              </a:schemeClr>
            </a:solidFill>
          </c:spPr>
          <c:invertIfNegative val="0"/>
          <c:cat>
            <c:strRef>
              <c:f>Sheet1!$M$21:$N$21</c:f>
              <c:strCache>
                <c:ptCount val="2"/>
                <c:pt idx="0">
                  <c:v>Male</c:v>
                </c:pt>
                <c:pt idx="1">
                  <c:v>Female</c:v>
                </c:pt>
              </c:strCache>
            </c:strRef>
          </c:cat>
          <c:val>
            <c:numRef>
              <c:f>Sheet1!$M$26:$N$26</c:f>
              <c:numCache>
                <c:formatCode>0.00%</c:formatCode>
                <c:ptCount val="2"/>
                <c:pt idx="0">
                  <c:v>9.5238095238095233E-2</c:v>
                </c:pt>
                <c:pt idx="1">
                  <c:v>0</c:v>
                </c:pt>
              </c:numCache>
            </c:numRef>
          </c:val>
        </c:ser>
        <c:ser>
          <c:idx val="5"/>
          <c:order val="5"/>
          <c:tx>
            <c:strRef>
              <c:f>Sheet1!$L$27</c:f>
              <c:strCache>
                <c:ptCount val="1"/>
                <c:pt idx="0">
                  <c:v>Hazel</c:v>
                </c:pt>
              </c:strCache>
            </c:strRef>
          </c:tx>
          <c:invertIfNegative val="0"/>
          <c:cat>
            <c:strRef>
              <c:f>Sheet1!$M$21:$N$21</c:f>
              <c:strCache>
                <c:ptCount val="2"/>
                <c:pt idx="0">
                  <c:v>Male</c:v>
                </c:pt>
                <c:pt idx="1">
                  <c:v>Female</c:v>
                </c:pt>
              </c:strCache>
            </c:strRef>
          </c:cat>
          <c:val>
            <c:numRef>
              <c:f>Sheet1!$M$27:$N$27</c:f>
              <c:numCache>
                <c:formatCode>0.00%</c:formatCode>
                <c:ptCount val="2"/>
                <c:pt idx="0">
                  <c:v>0.14285714285714285</c:v>
                </c:pt>
                <c:pt idx="1">
                  <c:v>7.6923076923076927E-2</c:v>
                </c:pt>
              </c:numCache>
            </c:numRef>
          </c:val>
        </c:ser>
        <c:dLbls>
          <c:showLegendKey val="0"/>
          <c:showVal val="0"/>
          <c:showCatName val="0"/>
          <c:showSerName val="0"/>
          <c:showPercent val="0"/>
          <c:showBubbleSize val="0"/>
        </c:dLbls>
        <c:gapWidth val="150"/>
        <c:overlap val="100"/>
        <c:axId val="253106816"/>
        <c:axId val="253108608"/>
      </c:barChart>
      <c:catAx>
        <c:axId val="253106816"/>
        <c:scaling>
          <c:orientation val="minMax"/>
        </c:scaling>
        <c:delete val="0"/>
        <c:axPos val="b"/>
        <c:majorTickMark val="out"/>
        <c:minorTickMark val="none"/>
        <c:tickLblPos val="nextTo"/>
        <c:crossAx val="253108608"/>
        <c:crosses val="autoZero"/>
        <c:auto val="1"/>
        <c:lblAlgn val="ctr"/>
        <c:lblOffset val="100"/>
        <c:noMultiLvlLbl val="0"/>
      </c:catAx>
      <c:valAx>
        <c:axId val="253108608"/>
        <c:scaling>
          <c:orientation val="minMax"/>
        </c:scaling>
        <c:delete val="0"/>
        <c:axPos val="l"/>
        <c:majorGridlines/>
        <c:numFmt formatCode="0%" sourceLinked="1"/>
        <c:majorTickMark val="out"/>
        <c:minorTickMark val="none"/>
        <c:tickLblPos val="nextTo"/>
        <c:crossAx val="253106816"/>
        <c:crosses val="autoZero"/>
        <c:crossBetween val="between"/>
      </c:valAx>
    </c:plotArea>
    <c:legend>
      <c:legendPos val="r"/>
      <c:overlay val="0"/>
    </c:legend>
    <c:plotVisOnly val="1"/>
    <c:dispBlanksAs val="gap"/>
    <c:showDLblsOverMax val="0"/>
  </c:chart>
  <c:spPr>
    <a:ln>
      <a:noFill/>
    </a:ln>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B7A624-6759-4C75-B19D-F4EA202F6863}"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29392178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B7A624-6759-4C75-B19D-F4EA202F6863}"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29272347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B7A624-6759-4C75-B19D-F4EA202F6863}"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321093700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B7A624-6759-4C75-B19D-F4EA202F6863}"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34567593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B7A624-6759-4C75-B19D-F4EA202F6863}" type="datetimeFigureOut">
              <a:rPr lang="en-US" smtClean="0"/>
              <a:t>10/11/2012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1263523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B7A624-6759-4C75-B19D-F4EA202F6863}" type="datetimeFigureOut">
              <a:rPr lang="en-US" smtClean="0"/>
              <a:t>10/11/2012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28508067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B7A624-6759-4C75-B19D-F4EA202F6863}" type="datetimeFigureOut">
              <a:rPr lang="en-US" smtClean="0"/>
              <a:t>10/11/2012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10112630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B7A624-6759-4C75-B19D-F4EA202F6863}" type="datetimeFigureOut">
              <a:rPr lang="en-US" smtClean="0"/>
              <a:t>10/11/2012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29692365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7A624-6759-4C75-B19D-F4EA202F6863}" type="datetimeFigureOut">
              <a:rPr lang="en-US" smtClean="0"/>
              <a:t>10/11/2012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18367154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B7A624-6759-4C75-B19D-F4EA202F6863}" type="datetimeFigureOut">
              <a:rPr lang="en-US" smtClean="0"/>
              <a:t>10/11/2012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6336409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B7A624-6759-4C75-B19D-F4EA202F6863}" type="datetimeFigureOut">
              <a:rPr lang="en-US" smtClean="0"/>
              <a:t>10/11/2012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E26106-984B-403E-B0A4-A9C6CB0380AA}" type="slidenum">
              <a:rPr lang="en-US" smtClean="0"/>
              <a:t>‹#›</a:t>
            </a:fld>
            <a:endParaRPr lang="en-US"/>
          </a:p>
        </p:txBody>
      </p:sp>
    </p:spTree>
    <p:extLst>
      <p:ext uri="{BB962C8B-B14F-4D97-AF65-F5344CB8AC3E}">
        <p14:creationId xmlns:p14="http://schemas.microsoft.com/office/powerpoint/2010/main" val="15447532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7A624-6759-4C75-B19D-F4EA202F6863}" type="datetimeFigureOut">
              <a:rPr lang="en-US" smtClean="0"/>
              <a:t>10/11/2012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E26106-984B-403E-B0A4-A9C6CB0380AA}" type="slidenum">
              <a:rPr lang="en-US" smtClean="0"/>
              <a:t>‹#›</a:t>
            </a:fld>
            <a:endParaRPr lang="en-US"/>
          </a:p>
        </p:txBody>
      </p:sp>
    </p:spTree>
    <p:extLst>
      <p:ext uri="{BB962C8B-B14F-4D97-AF65-F5344CB8AC3E}">
        <p14:creationId xmlns:p14="http://schemas.microsoft.com/office/powerpoint/2010/main" val="3682419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slide" Target="slide11.xml"/><Relationship Id="rId7" Type="http://schemas.openxmlformats.org/officeDocument/2006/relationships/image" Target="../media/image6.png"/><Relationship Id="rId2"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slide" Target="slide3.xml"/><Relationship Id="rId5" Type="http://schemas.microsoft.com/office/2007/relationships/hdphoto" Target="../media/hdphoto2.wdp"/><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3.wdp"/></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 Target="slide13.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3.xml"/><Relationship Id="rId1" Type="http://schemas.openxmlformats.org/officeDocument/2006/relationships/slideLayout" Target="../slideLayouts/slideLayout7.xml"/><Relationship Id="rId5" Type="http://schemas.openxmlformats.org/officeDocument/2006/relationships/image" Target="../media/image10.jpeg"/><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slide" Target="slide15.xml"/><Relationship Id="rId7" Type="http://schemas.openxmlformats.org/officeDocument/2006/relationships/image" Target="../media/image6.png"/><Relationship Id="rId2" Type="http://schemas.openxmlformats.org/officeDocument/2006/relationships/image" Target="../media/image11.emf"/><Relationship Id="rId1" Type="http://schemas.openxmlformats.org/officeDocument/2006/relationships/slideLayout" Target="../slideLayouts/slideLayout7.xml"/><Relationship Id="rId6" Type="http://schemas.openxmlformats.org/officeDocument/2006/relationships/slide" Target="slide3.xml"/><Relationship Id="rId5" Type="http://schemas.microsoft.com/office/2007/relationships/hdphoto" Target="../media/hdphoto2.wdp"/><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1.xml"/><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2.xml"/><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3.xml"/><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7" Type="http://schemas.microsoft.com/office/2007/relationships/hdphoto" Target="../media/hdphoto3.wdp"/><Relationship Id="rId2" Type="http://schemas.openxmlformats.org/officeDocument/2006/relationships/slide" Target="slide1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slide" Target="slide3.xml"/><Relationship Id="rId4" Type="http://schemas.microsoft.com/office/2007/relationships/hdphoto" Target="../media/hdphoto4.wdp"/></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chart" Target="../charts/chart4.xml"/><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3.xml"/><Relationship Id="rId1" Type="http://schemas.openxmlformats.org/officeDocument/2006/relationships/slideLayout" Target="../slideLayouts/slideLayout7.xml"/><Relationship Id="rId5" Type="http://schemas.openxmlformats.org/officeDocument/2006/relationships/image" Target="../media/image13.jpeg"/><Relationship Id="rId4" Type="http://schemas.microsoft.com/office/2007/relationships/hdphoto" Target="../media/hdphoto3.wdp"/></Relationships>
</file>

<file path=ppt/slides/_rels/slide3.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slide" Target="slide7.xml"/><Relationship Id="rId7" Type="http://schemas.openxmlformats.org/officeDocument/2006/relationships/slide" Target="slide16.xm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image" Target="../media/image2.jpeg"/><Relationship Id="rId5" Type="http://schemas.openxmlformats.org/officeDocument/2006/relationships/slide" Target="slide14.xml"/><Relationship Id="rId10" Type="http://schemas.openxmlformats.org/officeDocument/2006/relationships/slide" Target="slide20.xml"/><Relationship Id="rId4" Type="http://schemas.openxmlformats.org/officeDocument/2006/relationships/slide" Target="slide10.xml"/><Relationship Id="rId9" Type="http://schemas.openxmlformats.org/officeDocument/2006/relationships/slide" Target="slide18.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emf"/><Relationship Id="rId7" Type="http://schemas.openxmlformats.org/officeDocument/2006/relationships/slide" Target="slide3.xml"/><Relationship Id="rId2" Type="http://schemas.openxmlformats.org/officeDocument/2006/relationships/image" Target="../media/image3.emf"/><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png"/><Relationship Id="rId4" Type="http://schemas.openxmlformats.org/officeDocument/2006/relationships/slide" Target="slide5.xml"/><Relationship Id="rId9"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 Target="slide6.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slide" Target="slide8.xml"/><Relationship Id="rId7" Type="http://schemas.openxmlformats.org/officeDocument/2006/relationships/image" Target="../media/image6.png"/><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slide" Target="slide3.xml"/><Relationship Id="rId5" Type="http://schemas.microsoft.com/office/2007/relationships/hdphoto" Target="../media/hdphoto2.wdp"/><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 Target="slide9.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openxmlformats.org/officeDocument/2006/relationships/slide" Target="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3.xml"/><Relationship Id="rId1" Type="http://schemas.openxmlformats.org/officeDocument/2006/relationships/slideLayout" Target="../slideLayouts/slideLayout7.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381000"/>
            <a:ext cx="5235729" cy="4524315"/>
          </a:xfrm>
          <a:prstGeom prst="rect">
            <a:avLst/>
          </a:prstGeom>
          <a:noFill/>
        </p:spPr>
        <p:txBody>
          <a:bodyPr wrap="none" lIns="91440" tIns="45720" rIns="91440" bIns="45720">
            <a:spAutoFit/>
          </a:bodyPr>
          <a:lstStyle/>
          <a:p>
            <a:pPr algn="ctr"/>
            <a:r>
              <a:rPr lang="en-US" sz="9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“Minute </a:t>
            </a:r>
          </a:p>
          <a:p>
            <a:pPr algn="ctr"/>
            <a:r>
              <a:rPr lang="en-US" sz="9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to </a:t>
            </a:r>
          </a:p>
          <a:p>
            <a:pPr algn="ctr"/>
            <a:r>
              <a:rPr lang="en-US" sz="9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Win It!”</a:t>
            </a:r>
            <a:endParaRPr lang="en-US" sz="9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pic>
        <p:nvPicPr>
          <p:cNvPr id="1026" name="Picture 2" descr="http://i.istockimg.com/file_thumbview_approve/14696567/2/stock-photo-14696567-pile-of-quarters.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289" b="100000" l="6053" r="98158"/>
                    </a14:imgEffect>
                  </a14:imgLayer>
                </a14:imgProps>
              </a:ext>
              <a:ext uri="{28A0092B-C50C-407E-A947-70E740481C1C}">
                <a14:useLocalDpi xmlns:a14="http://schemas.microsoft.com/office/drawing/2010/main" val="0"/>
              </a:ext>
            </a:extLst>
          </a:blip>
          <a:srcRect/>
          <a:stretch>
            <a:fillRect/>
          </a:stretch>
        </p:blipFill>
        <p:spPr bwMode="auto">
          <a:xfrm>
            <a:off x="5181600" y="1195356"/>
            <a:ext cx="3619500" cy="2895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0393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484811" y="1709057"/>
            <a:ext cx="6019799" cy="4191000"/>
          </a:xfrm>
          <a:prstGeom prst="rect">
            <a:avLst/>
          </a:prstGeom>
          <a:noFill/>
          <a:ln>
            <a:noFill/>
          </a:ln>
        </p:spPr>
      </p:pic>
      <p:sp>
        <p:nvSpPr>
          <p:cNvPr id="3" name="Rectangle 2"/>
          <p:cNvSpPr/>
          <p:nvPr/>
        </p:nvSpPr>
        <p:spPr>
          <a:xfrm>
            <a:off x="1359427" y="457200"/>
            <a:ext cx="6425157"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Eye Color: Boxplot</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pic>
        <p:nvPicPr>
          <p:cNvPr id="5" name="Picture 2" descr="http://info.venderepartners.com/Portals/63070/images/C--Users-lholbrook-Desktop-clipart-pencil-checklist%5b1%5d.jpg">
            <a:hlinkClick r:id="rId3" action="ppaction://hlinksldjump"/>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746" b="98881" l="6522" r="100000">
                        <a14:foregroundMark x1="51087" y1="32836" x2="51087" y2="32836"/>
                        <a14:foregroundMark x1="52174" y1="42164" x2="52174" y2="42164"/>
                        <a14:foregroundMark x1="50725" y1="41045" x2="50725" y2="41045"/>
                        <a14:foregroundMark x1="49275" y1="41045" x2="49275" y2="41045"/>
                        <a14:foregroundMark x1="49275" y1="56343" x2="49275" y2="56343"/>
                        <a14:foregroundMark x1="49275" y1="58209" x2="49275" y2="58209"/>
                        <a14:foregroundMark x1="50725" y1="57090" x2="50725" y2="57090"/>
                        <a14:foregroundMark x1="53261" y1="56343" x2="53261" y2="56343"/>
                        <a14:foregroundMark x1="55072" y1="55970" x2="55072" y2="55970"/>
                        <a14:foregroundMark x1="56159" y1="54478" x2="56522" y2="52985"/>
                        <a14:foregroundMark x1="57609" y1="51866" x2="57609" y2="51866"/>
                        <a14:foregroundMark x1="57609" y1="47388" x2="57609" y2="45896"/>
                        <a14:foregroundMark x1="56522" y1="41791" x2="56522" y2="41791"/>
                        <a14:foregroundMark x1="51087" y1="40299" x2="51087" y2="40299"/>
                        <a14:foregroundMark x1="48188" y1="46642" x2="47101" y2="50000"/>
                        <a14:foregroundMark x1="45290" y1="51493" x2="45290" y2="51493"/>
                        <a14:foregroundMark x1="45290" y1="51493" x2="45290" y2="51493"/>
                        <a14:foregroundMark x1="43841" y1="51493" x2="41667" y2="51866"/>
                        <a14:foregroundMark x1="40217" y1="52239" x2="40217" y2="54478"/>
                        <a14:foregroundMark x1="43116" y1="61940" x2="45652" y2="64552"/>
                        <a14:foregroundMark x1="49638" y1="70896" x2="49638" y2="70896"/>
                        <a14:foregroundMark x1="50000" y1="71269" x2="50000" y2="71269"/>
                        <a14:foregroundMark x1="52174" y1="70896" x2="52174" y2="70896"/>
                        <a14:foregroundMark x1="53623" y1="70896" x2="53623" y2="70896"/>
                        <a14:foregroundMark x1="54710" y1="74254" x2="54710" y2="74254"/>
                        <a14:foregroundMark x1="52174" y1="75373" x2="43841" y2="76866"/>
                        <a14:foregroundMark x1="43841" y1="76866" x2="43841" y2="76866"/>
                        <a14:foregroundMark x1="43841" y1="76866" x2="43841" y2="76866"/>
                        <a14:foregroundMark x1="43116" y1="76119" x2="43116" y2="76119"/>
                        <a14:foregroundMark x1="42029" y1="75373" x2="42029" y2="75373"/>
                        <a14:foregroundMark x1="41667" y1="74254" x2="41667" y2="74254"/>
                        <a14:foregroundMark x1="40217" y1="74254" x2="40217" y2="74254"/>
                        <a14:foregroundMark x1="38768" y1="73881" x2="38768" y2="73881"/>
                        <a14:foregroundMark x1="37681" y1="73881" x2="37681" y2="73881"/>
                        <a14:foregroundMark x1="37319" y1="72761" x2="37319" y2="72761"/>
                        <a14:foregroundMark x1="36594" y1="72015" x2="36232" y2="70149"/>
                        <a14:foregroundMark x1="36232" y1="68657" x2="34058" y2="65672"/>
                        <a14:foregroundMark x1="32609" y1="63060" x2="32609" y2="61567"/>
                        <a14:foregroundMark x1="33696" y1="58582" x2="35145" y2="60448"/>
                        <a14:foregroundMark x1="36594" y1="69403" x2="35145" y2="67164"/>
                        <a14:foregroundMark x1="27174" y1="59701" x2="24275" y2="55970"/>
                        <a14:foregroundMark x1="30797" y1="50373" x2="33696" y2="47761"/>
                        <a14:foregroundMark x1="34058" y1="47388" x2="34058" y2="47388"/>
                        <a14:foregroundMark x1="34783" y1="46642" x2="34783" y2="46642"/>
                        <a14:foregroundMark x1="34058" y1="45896" x2="34058" y2="45896"/>
                        <a14:foregroundMark x1="34783" y1="36940" x2="34783" y2="36940"/>
                        <a14:foregroundMark x1="34783" y1="36567" x2="34783" y2="36567"/>
                        <a14:foregroundMark x1="33333" y1="36194" x2="33333" y2="36194"/>
                        <a14:foregroundMark x1="31884" y1="35075" x2="31884" y2="35075"/>
                        <a14:foregroundMark x1="30797" y1="34328" x2="30797" y2="34328"/>
                        <a14:foregroundMark x1="30072" y1="71269" x2="30072" y2="71269"/>
                        <a14:foregroundMark x1="29710" y1="71269" x2="29710" y2="71269"/>
                        <a14:foregroundMark x1="29710" y1="71269" x2="29710" y2="71269"/>
                        <a14:foregroundMark x1="31884" y1="79478" x2="31884" y2="79478"/>
                        <a14:foregroundMark x1="31884" y1="80597" x2="31884" y2="80597"/>
                        <a14:foregroundMark x1="81884" y1="31343" x2="81884" y2="31343"/>
                        <a14:foregroundMark x1="76087" y1="29478" x2="76087" y2="29478"/>
                        <a14:foregroundMark x1="93841" y1="59701" x2="93841" y2="59701"/>
                        <a14:foregroundMark x1="86957" y1="69403" x2="86957" y2="69403"/>
                      </a14:backgroundRemoval>
                    </a14:imgEffect>
                  </a14:imgLayer>
                </a14:imgProps>
              </a:ext>
              <a:ext uri="{28A0092B-C50C-407E-A947-70E740481C1C}">
                <a14:useLocalDpi xmlns:a14="http://schemas.microsoft.com/office/drawing/2010/main" val="0"/>
              </a:ext>
            </a:extLst>
          </a:blip>
          <a:srcRect/>
          <a:stretch>
            <a:fillRect/>
          </a:stretch>
        </p:blipFill>
        <p:spPr bwMode="auto">
          <a:xfrm>
            <a:off x="-1" y="5342930"/>
            <a:ext cx="1476647" cy="14338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hlinkClick r:id="rId6" action="ppaction://hlinksldjump"/>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94008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5 quarters</a:t>
            </a:r>
          </a:p>
          <a:p>
            <a:pPr>
              <a:lnSpc>
                <a:spcPct val="200000"/>
              </a:lnSpc>
            </a:pPr>
            <a:r>
              <a:rPr lang="en-US" sz="1400" b="1" u="sng" dirty="0">
                <a:latin typeface="Comic Sans MS" pitchFamily="66" charset="0"/>
              </a:rPr>
              <a:t>Count</a:t>
            </a:r>
            <a:r>
              <a:rPr lang="en-US" sz="1400" dirty="0">
                <a:latin typeface="Comic Sans MS" pitchFamily="66" charset="0"/>
              </a:rPr>
              <a:t>: </a:t>
            </a:r>
            <a:r>
              <a:rPr lang="en-US" sz="1400" dirty="0" smtClean="0">
                <a:latin typeface="Comic Sans MS" pitchFamily="66" charset="0"/>
              </a:rPr>
              <a:t>1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0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5 quarter</a:t>
            </a:r>
          </a:p>
          <a:p>
            <a:pPr>
              <a:lnSpc>
                <a:spcPct val="200000"/>
              </a:lnSpc>
            </a:pPr>
            <a:r>
              <a:rPr lang="en-US" sz="1400" b="1" u="sng" dirty="0" smtClean="0">
                <a:latin typeface="Comic Sans MS" pitchFamily="66" charset="0"/>
              </a:rPr>
              <a:t>Q1</a:t>
            </a:r>
            <a:r>
              <a:rPr lang="en-US" sz="1400" dirty="0" smtClean="0">
                <a:latin typeface="Comic Sans MS" pitchFamily="66" charset="0"/>
              </a:rPr>
              <a:t>: 5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5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5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5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0 quarters</a:t>
            </a:r>
          </a:p>
        </p:txBody>
      </p:sp>
      <p:sp>
        <p:nvSpPr>
          <p:cNvPr id="3" name="TextBox 2"/>
          <p:cNvSpPr txBox="1"/>
          <p:nvPr/>
        </p:nvSpPr>
        <p:spPr>
          <a:xfrm>
            <a:off x="3048000" y="2209800"/>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4.33 quarters</a:t>
            </a:r>
          </a:p>
          <a:p>
            <a:pPr>
              <a:lnSpc>
                <a:spcPct val="200000"/>
              </a:lnSpc>
            </a:pPr>
            <a:r>
              <a:rPr lang="en-US" sz="1400" b="1" u="sng" dirty="0">
                <a:latin typeface="Comic Sans MS" pitchFamily="66" charset="0"/>
              </a:rPr>
              <a:t>Count</a:t>
            </a:r>
            <a:r>
              <a:rPr lang="en-US" sz="1400" dirty="0">
                <a:latin typeface="Comic Sans MS" pitchFamily="66" charset="0"/>
              </a:rPr>
              <a:t>: </a:t>
            </a:r>
            <a:r>
              <a:rPr lang="en-US" sz="1400" dirty="0" smtClean="0">
                <a:latin typeface="Comic Sans MS" pitchFamily="66" charset="0"/>
              </a:rPr>
              <a:t>12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2.67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1 quarter</a:t>
            </a:r>
          </a:p>
          <a:p>
            <a:pPr>
              <a:lnSpc>
                <a:spcPct val="200000"/>
              </a:lnSpc>
            </a:pPr>
            <a:r>
              <a:rPr lang="en-US" sz="1400" b="1" u="sng" dirty="0" smtClean="0">
                <a:latin typeface="Comic Sans MS" pitchFamily="66" charset="0"/>
              </a:rPr>
              <a:t>Q1</a:t>
            </a:r>
            <a:r>
              <a:rPr lang="en-US" sz="1400" dirty="0" smtClean="0">
                <a:latin typeface="Comic Sans MS" pitchFamily="66" charset="0"/>
              </a:rPr>
              <a:t>: 2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4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6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10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4 quarters</a:t>
            </a:r>
          </a:p>
        </p:txBody>
      </p:sp>
      <p:sp>
        <p:nvSpPr>
          <p:cNvPr id="4" name="TextBox 3"/>
          <p:cNvSpPr txBox="1"/>
          <p:nvPr/>
        </p:nvSpPr>
        <p:spPr>
          <a:xfrm>
            <a:off x="6400800" y="1295400"/>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5.38 quarters</a:t>
            </a:r>
          </a:p>
          <a:p>
            <a:pPr>
              <a:lnSpc>
                <a:spcPct val="200000"/>
              </a:lnSpc>
            </a:pPr>
            <a:r>
              <a:rPr lang="en-US" sz="1400" b="1" u="sng" dirty="0">
                <a:latin typeface="Comic Sans MS" pitchFamily="66" charset="0"/>
              </a:rPr>
              <a:t>Count</a:t>
            </a:r>
            <a:r>
              <a:rPr lang="en-US" sz="1400" dirty="0">
                <a:latin typeface="Comic Sans MS" pitchFamily="66" charset="0"/>
              </a:rPr>
              <a:t>: 13 </a:t>
            </a:r>
            <a:r>
              <a:rPr lang="en-US" sz="1400" dirty="0" smtClean="0">
                <a:latin typeface="Comic Sans MS" pitchFamily="66" charset="0"/>
              </a:rPr>
              <a:t>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3.12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1 quarter</a:t>
            </a:r>
          </a:p>
          <a:p>
            <a:pPr>
              <a:lnSpc>
                <a:spcPct val="200000"/>
              </a:lnSpc>
            </a:pPr>
            <a:r>
              <a:rPr lang="en-US" sz="1400" b="1" u="sng" dirty="0" smtClean="0">
                <a:latin typeface="Comic Sans MS" pitchFamily="66" charset="0"/>
              </a:rPr>
              <a:t>Q1</a:t>
            </a:r>
            <a:r>
              <a:rPr lang="en-US" sz="1400" dirty="0" smtClean="0">
                <a:latin typeface="Comic Sans MS" pitchFamily="66" charset="0"/>
              </a:rPr>
              <a:t>: 2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5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8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11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6 quarters</a:t>
            </a:r>
          </a:p>
        </p:txBody>
      </p:sp>
      <p:sp>
        <p:nvSpPr>
          <p:cNvPr id="5" name="Rectangle 4"/>
          <p:cNvSpPr/>
          <p:nvPr/>
        </p:nvSpPr>
        <p:spPr>
          <a:xfrm>
            <a:off x="332970" y="228600"/>
            <a:ext cx="1475084" cy="707886"/>
          </a:xfrm>
          <a:prstGeom prst="rect">
            <a:avLst/>
          </a:prstGeom>
          <a:noFill/>
        </p:spPr>
        <p:txBody>
          <a:bodyPr wrap="none" lIns="91440" tIns="45720" rIns="91440" bIns="45720">
            <a:spAutoFit/>
          </a:bodyPr>
          <a:lstStyle/>
          <a:p>
            <a:pPr algn="ct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Black</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6" name="Rectangle 5"/>
          <p:cNvSpPr/>
          <p:nvPr/>
        </p:nvSpPr>
        <p:spPr>
          <a:xfrm>
            <a:off x="3244841" y="1652016"/>
            <a:ext cx="1202573" cy="707886"/>
          </a:xfrm>
          <a:prstGeom prst="rect">
            <a:avLst/>
          </a:prstGeom>
          <a:noFill/>
        </p:spPr>
        <p:txBody>
          <a:bodyPr wrap="none" lIns="91440" tIns="45720" rIns="91440" bIns="45720">
            <a:spAutoFit/>
          </a:bodyPr>
          <a:lstStyle/>
          <a:p>
            <a:pPr algn="ct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Blue</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7" name="Rectangle 6"/>
          <p:cNvSpPr/>
          <p:nvPr/>
        </p:nvSpPr>
        <p:spPr>
          <a:xfrm>
            <a:off x="6464708" y="734949"/>
            <a:ext cx="1645002" cy="707886"/>
          </a:xfrm>
          <a:prstGeom prst="rect">
            <a:avLst/>
          </a:prstGeom>
          <a:noFill/>
        </p:spPr>
        <p:txBody>
          <a:bodyPr wrap="none" lIns="91440" tIns="45720" rIns="91440" bIns="45720">
            <a:spAutoFit/>
          </a:bodyPr>
          <a:lstStyle/>
          <a:p>
            <a:pPr algn="ct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Brown</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pic>
        <p:nvPicPr>
          <p:cNvPr id="8" name="Picture 2">
            <a:hlinkClick r:id="rId2" action="ppaction://hlinksldjump"/>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2648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762000"/>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5.5 quarters</a:t>
            </a:r>
          </a:p>
          <a:p>
            <a:pPr>
              <a:lnSpc>
                <a:spcPct val="200000"/>
              </a:lnSpc>
            </a:pPr>
            <a:r>
              <a:rPr lang="en-US" sz="1400" b="1" u="sng" dirty="0">
                <a:latin typeface="Comic Sans MS" pitchFamily="66" charset="0"/>
              </a:rPr>
              <a:t>Count</a:t>
            </a:r>
            <a:r>
              <a:rPr lang="en-US" sz="1400" dirty="0">
                <a:latin typeface="Comic Sans MS" pitchFamily="66" charset="0"/>
              </a:rPr>
              <a:t>: 2</a:t>
            </a:r>
            <a:r>
              <a:rPr lang="en-US" sz="1400" dirty="0" smtClean="0">
                <a:latin typeface="Comic Sans MS" pitchFamily="66" charset="0"/>
              </a:rPr>
              <a:t>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4.95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2 quarter</a:t>
            </a:r>
          </a:p>
          <a:p>
            <a:pPr>
              <a:lnSpc>
                <a:spcPct val="200000"/>
              </a:lnSpc>
            </a:pPr>
            <a:r>
              <a:rPr lang="en-US" sz="1400" b="1" u="sng" dirty="0" smtClean="0">
                <a:latin typeface="Comic Sans MS" pitchFamily="66" charset="0"/>
              </a:rPr>
              <a:t>Q1</a:t>
            </a:r>
            <a:r>
              <a:rPr lang="en-US" sz="1400" dirty="0" smtClean="0">
                <a:latin typeface="Comic Sans MS" pitchFamily="66" charset="0"/>
              </a:rPr>
              <a:t>: 2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5.5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9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9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7 quarters</a:t>
            </a:r>
          </a:p>
        </p:txBody>
      </p:sp>
      <p:sp>
        <p:nvSpPr>
          <p:cNvPr id="4" name="TextBox 3"/>
          <p:cNvSpPr txBox="1"/>
          <p:nvPr/>
        </p:nvSpPr>
        <p:spPr>
          <a:xfrm>
            <a:off x="3048000" y="2209800"/>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7 quarters</a:t>
            </a:r>
          </a:p>
          <a:p>
            <a:pPr>
              <a:lnSpc>
                <a:spcPct val="200000"/>
              </a:lnSpc>
            </a:pPr>
            <a:r>
              <a:rPr lang="en-US" sz="1400" b="1" u="sng" dirty="0">
                <a:latin typeface="Comic Sans MS" pitchFamily="66" charset="0"/>
              </a:rPr>
              <a:t>Count</a:t>
            </a:r>
            <a:r>
              <a:rPr lang="en-US" sz="1400" dirty="0">
                <a:latin typeface="Comic Sans MS" pitchFamily="66" charset="0"/>
              </a:rPr>
              <a:t>: </a:t>
            </a:r>
            <a:r>
              <a:rPr lang="en-US" sz="1400" dirty="0" smtClean="0">
                <a:latin typeface="Comic Sans MS" pitchFamily="66" charset="0"/>
              </a:rPr>
              <a:t>2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4.24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4 quarter</a:t>
            </a:r>
          </a:p>
          <a:p>
            <a:pPr>
              <a:lnSpc>
                <a:spcPct val="200000"/>
              </a:lnSpc>
            </a:pPr>
            <a:r>
              <a:rPr lang="en-US" sz="1400" b="1" u="sng" dirty="0" smtClean="0">
                <a:latin typeface="Comic Sans MS" pitchFamily="66" charset="0"/>
              </a:rPr>
              <a:t>Q1</a:t>
            </a:r>
            <a:r>
              <a:rPr lang="en-US" sz="1400" dirty="0" smtClean="0">
                <a:latin typeface="Comic Sans MS" pitchFamily="66" charset="0"/>
              </a:rPr>
              <a:t>: 4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7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10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10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6 quarters</a:t>
            </a:r>
          </a:p>
        </p:txBody>
      </p:sp>
      <p:sp>
        <p:nvSpPr>
          <p:cNvPr id="5" name="TextBox 4"/>
          <p:cNvSpPr txBox="1"/>
          <p:nvPr/>
        </p:nvSpPr>
        <p:spPr>
          <a:xfrm>
            <a:off x="6400800" y="1295400"/>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4.25 quarters</a:t>
            </a:r>
          </a:p>
          <a:p>
            <a:pPr>
              <a:lnSpc>
                <a:spcPct val="200000"/>
              </a:lnSpc>
            </a:pPr>
            <a:r>
              <a:rPr lang="en-US" sz="1400" b="1" u="sng" dirty="0">
                <a:latin typeface="Comic Sans MS" pitchFamily="66" charset="0"/>
              </a:rPr>
              <a:t>Count</a:t>
            </a:r>
            <a:r>
              <a:rPr lang="en-US" sz="1400" dirty="0">
                <a:latin typeface="Comic Sans MS" pitchFamily="66" charset="0"/>
              </a:rPr>
              <a:t>: 4</a:t>
            </a:r>
            <a:r>
              <a:rPr lang="en-US" sz="1400" dirty="0" smtClean="0">
                <a:latin typeface="Comic Sans MS" pitchFamily="66" charset="0"/>
              </a:rPr>
              <a:t>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2.63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2 quarter</a:t>
            </a:r>
          </a:p>
          <a:p>
            <a:pPr>
              <a:lnSpc>
                <a:spcPct val="200000"/>
              </a:lnSpc>
            </a:pPr>
            <a:r>
              <a:rPr lang="en-US" sz="1400" b="1" u="sng" dirty="0" smtClean="0">
                <a:latin typeface="Comic Sans MS" pitchFamily="66" charset="0"/>
              </a:rPr>
              <a:t>Q1</a:t>
            </a:r>
            <a:r>
              <a:rPr lang="en-US" sz="1400" dirty="0" smtClean="0">
                <a:latin typeface="Comic Sans MS" pitchFamily="66" charset="0"/>
              </a:rPr>
              <a:t>: 2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4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6.5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7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4.5 quarters</a:t>
            </a:r>
          </a:p>
        </p:txBody>
      </p:sp>
      <p:sp>
        <p:nvSpPr>
          <p:cNvPr id="6" name="Rectangle 5"/>
          <p:cNvSpPr/>
          <p:nvPr/>
        </p:nvSpPr>
        <p:spPr>
          <a:xfrm>
            <a:off x="276451" y="228600"/>
            <a:ext cx="1624163" cy="707886"/>
          </a:xfrm>
          <a:prstGeom prst="rect">
            <a:avLst/>
          </a:prstGeom>
          <a:noFill/>
        </p:spPr>
        <p:txBody>
          <a:bodyPr wrap="none" lIns="91440" tIns="45720" rIns="91440" bIns="45720">
            <a:spAutoFit/>
          </a:bodyPr>
          <a:lstStyle/>
          <a:p>
            <a:pPr algn="ct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Green</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7" name="Rectangle 6"/>
          <p:cNvSpPr/>
          <p:nvPr/>
        </p:nvSpPr>
        <p:spPr>
          <a:xfrm>
            <a:off x="3193597" y="1600200"/>
            <a:ext cx="1351652" cy="707886"/>
          </a:xfrm>
          <a:prstGeom prst="rect">
            <a:avLst/>
          </a:prstGeom>
          <a:noFill/>
        </p:spPr>
        <p:txBody>
          <a:bodyPr wrap="none" lIns="91440" tIns="45720" rIns="91440" bIns="45720">
            <a:spAutoFit/>
          </a:bodyPr>
          <a:lstStyle/>
          <a:p>
            <a:pPr algn="ct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Grey</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8" name="Rectangle 7"/>
          <p:cNvSpPr/>
          <p:nvPr/>
        </p:nvSpPr>
        <p:spPr>
          <a:xfrm>
            <a:off x="6515651" y="685800"/>
            <a:ext cx="1568058" cy="707886"/>
          </a:xfrm>
          <a:prstGeom prst="rect">
            <a:avLst/>
          </a:prstGeom>
          <a:noFill/>
        </p:spPr>
        <p:txBody>
          <a:bodyPr wrap="none" lIns="91440" tIns="45720" rIns="91440" bIns="45720">
            <a:spAutoFit/>
          </a:bodyPr>
          <a:lstStyle/>
          <a:p>
            <a:pPr algn="ctr"/>
            <a:r>
              <a:rPr lang="en-US" sz="4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Hazel</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pic>
        <p:nvPicPr>
          <p:cNvPr id="9" name="Picture 2" descr="http://mathforthemiddle.com/images/math%5B1%5D.gif">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600" y="5687361"/>
            <a:ext cx="1100500" cy="99844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hlinkClick r:id="rId4" action="ppaction://hlinksldjump"/>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13170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871"/>
            <a:ext cx="1064715"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#3.</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Rectangle 2"/>
          <p:cNvSpPr/>
          <p:nvPr/>
        </p:nvSpPr>
        <p:spPr>
          <a:xfrm>
            <a:off x="365760" y="1337044"/>
            <a:ext cx="3825240" cy="4154984"/>
          </a:xfrm>
          <a:prstGeom prst="rect">
            <a:avLst/>
          </a:prstGeom>
        </p:spPr>
        <p:txBody>
          <a:bodyPr wrap="square">
            <a:spAutoFit/>
          </a:bodyPr>
          <a:lstStyle/>
          <a:p>
            <a:pPr lvl="0"/>
            <a:r>
              <a:rPr lang="en-US" sz="2400" dirty="0"/>
              <a:t>No, we believe that the categorical variable of eye color does not have a significant effect on the number of quarters tossed in the jar.  The data was all fairly similar for the most part, however, our results could have been more accurate if we had a larger sample size to work with.</a:t>
            </a:r>
          </a:p>
        </p:txBody>
      </p:sp>
      <p:pic>
        <p:nvPicPr>
          <p:cNvPr id="4" name="Picture 2">
            <a:hlinkClick r:id="rId2" action="ppaction://hlinksldjump"/>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4" name="Picture 2" descr="http://fc08.deviantart.net/fs71/i/2010/252/e/0/rainbow_eyes_by_curturp1093-d2yefy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1954860"/>
            <a:ext cx="4362914" cy="291935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5072649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76401"/>
            <a:ext cx="5715000" cy="4419600"/>
          </a:xfrm>
          <a:prstGeom prst="rect">
            <a:avLst/>
          </a:prstGeom>
          <a:noFill/>
          <a:ln>
            <a:noFill/>
          </a:ln>
        </p:spPr>
      </p:pic>
      <p:sp>
        <p:nvSpPr>
          <p:cNvPr id="3" name="Rectangle 2"/>
          <p:cNvSpPr/>
          <p:nvPr/>
        </p:nvSpPr>
        <p:spPr>
          <a:xfrm>
            <a:off x="1655592" y="457200"/>
            <a:ext cx="6151043" cy="923330"/>
          </a:xfrm>
          <a:prstGeom prst="rect">
            <a:avLst/>
          </a:prstGeom>
          <a:noFill/>
        </p:spPr>
        <p:txBody>
          <a:bodyPr wrap="none" lIns="91440" tIns="45720" rIns="91440" bIns="45720">
            <a:spAutoFit/>
          </a:bodyPr>
          <a:lstStyle/>
          <a:p>
            <a:pPr algn="ctr"/>
            <a:r>
              <a:rPr lang="en-US"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Comic Sans MS" pitchFamily="66" charset="0"/>
              </a:rPr>
              <a:t>Partner: Boxplot</a:t>
            </a:r>
            <a:endParaRPr lang="en-US"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Comic Sans MS" pitchFamily="66" charset="0"/>
            </a:endParaRPr>
          </a:p>
        </p:txBody>
      </p:sp>
      <p:pic>
        <p:nvPicPr>
          <p:cNvPr id="4" name="Picture 2" descr="http://info.venderepartners.com/Portals/63070/images/C--Users-lholbrook-Desktop-clipart-pencil-checklist%5b1%5d.jpg">
            <a:hlinkClick r:id="rId3" action="ppaction://hlinksldjump"/>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746" b="98881" l="6522" r="100000">
                        <a14:foregroundMark x1="51087" y1="32836" x2="51087" y2="32836"/>
                        <a14:foregroundMark x1="52174" y1="42164" x2="52174" y2="42164"/>
                        <a14:foregroundMark x1="50725" y1="41045" x2="50725" y2="41045"/>
                        <a14:foregroundMark x1="49275" y1="41045" x2="49275" y2="41045"/>
                        <a14:foregroundMark x1="49275" y1="56343" x2="49275" y2="56343"/>
                        <a14:foregroundMark x1="49275" y1="58209" x2="49275" y2="58209"/>
                        <a14:foregroundMark x1="50725" y1="57090" x2="50725" y2="57090"/>
                        <a14:foregroundMark x1="53261" y1="56343" x2="53261" y2="56343"/>
                        <a14:foregroundMark x1="55072" y1="55970" x2="55072" y2="55970"/>
                        <a14:foregroundMark x1="56159" y1="54478" x2="56522" y2="52985"/>
                        <a14:foregroundMark x1="57609" y1="51866" x2="57609" y2="51866"/>
                        <a14:foregroundMark x1="57609" y1="47388" x2="57609" y2="45896"/>
                        <a14:foregroundMark x1="56522" y1="41791" x2="56522" y2="41791"/>
                        <a14:foregroundMark x1="51087" y1="40299" x2="51087" y2="40299"/>
                        <a14:foregroundMark x1="48188" y1="46642" x2="47101" y2="50000"/>
                        <a14:foregroundMark x1="45290" y1="51493" x2="45290" y2="51493"/>
                        <a14:foregroundMark x1="45290" y1="51493" x2="45290" y2="51493"/>
                        <a14:foregroundMark x1="43841" y1="51493" x2="41667" y2="51866"/>
                        <a14:foregroundMark x1="40217" y1="52239" x2="40217" y2="54478"/>
                        <a14:foregroundMark x1="43116" y1="61940" x2="45652" y2="64552"/>
                        <a14:foregroundMark x1="49638" y1="70896" x2="49638" y2="70896"/>
                        <a14:foregroundMark x1="50000" y1="71269" x2="50000" y2="71269"/>
                        <a14:foregroundMark x1="52174" y1="70896" x2="52174" y2="70896"/>
                        <a14:foregroundMark x1="53623" y1="70896" x2="53623" y2="70896"/>
                        <a14:foregroundMark x1="54710" y1="74254" x2="54710" y2="74254"/>
                        <a14:foregroundMark x1="52174" y1="75373" x2="43841" y2="76866"/>
                        <a14:foregroundMark x1="43841" y1="76866" x2="43841" y2="76866"/>
                        <a14:foregroundMark x1="43841" y1="76866" x2="43841" y2="76866"/>
                        <a14:foregroundMark x1="43116" y1="76119" x2="43116" y2="76119"/>
                        <a14:foregroundMark x1="42029" y1="75373" x2="42029" y2="75373"/>
                        <a14:foregroundMark x1="41667" y1="74254" x2="41667" y2="74254"/>
                        <a14:foregroundMark x1="40217" y1="74254" x2="40217" y2="74254"/>
                        <a14:foregroundMark x1="38768" y1="73881" x2="38768" y2="73881"/>
                        <a14:foregroundMark x1="37681" y1="73881" x2="37681" y2="73881"/>
                        <a14:foregroundMark x1="37319" y1="72761" x2="37319" y2="72761"/>
                        <a14:foregroundMark x1="36594" y1="72015" x2="36232" y2="70149"/>
                        <a14:foregroundMark x1="36232" y1="68657" x2="34058" y2="65672"/>
                        <a14:foregroundMark x1="32609" y1="63060" x2="32609" y2="61567"/>
                        <a14:foregroundMark x1="33696" y1="58582" x2="35145" y2="60448"/>
                        <a14:foregroundMark x1="36594" y1="69403" x2="35145" y2="67164"/>
                        <a14:foregroundMark x1="27174" y1="59701" x2="24275" y2="55970"/>
                        <a14:foregroundMark x1="30797" y1="50373" x2="33696" y2="47761"/>
                        <a14:foregroundMark x1="34058" y1="47388" x2="34058" y2="47388"/>
                        <a14:foregroundMark x1="34783" y1="46642" x2="34783" y2="46642"/>
                        <a14:foregroundMark x1="34058" y1="45896" x2="34058" y2="45896"/>
                        <a14:foregroundMark x1="34783" y1="36940" x2="34783" y2="36940"/>
                        <a14:foregroundMark x1="34783" y1="36567" x2="34783" y2="36567"/>
                        <a14:foregroundMark x1="33333" y1="36194" x2="33333" y2="36194"/>
                        <a14:foregroundMark x1="31884" y1="35075" x2="31884" y2="35075"/>
                        <a14:foregroundMark x1="30797" y1="34328" x2="30797" y2="34328"/>
                        <a14:foregroundMark x1="30072" y1="71269" x2="30072" y2="71269"/>
                        <a14:foregroundMark x1="29710" y1="71269" x2="29710" y2="71269"/>
                        <a14:foregroundMark x1="29710" y1="71269" x2="29710" y2="71269"/>
                        <a14:foregroundMark x1="31884" y1="79478" x2="31884" y2="79478"/>
                        <a14:foregroundMark x1="31884" y1="80597" x2="31884" y2="80597"/>
                        <a14:foregroundMark x1="81884" y1="31343" x2="81884" y2="31343"/>
                        <a14:foregroundMark x1="76087" y1="29478" x2="76087" y2="29478"/>
                        <a14:foregroundMark x1="93841" y1="59701" x2="93841" y2="59701"/>
                        <a14:foregroundMark x1="86957" y1="69403" x2="86957" y2="69403"/>
                      </a14:backgroundRemoval>
                    </a14:imgEffect>
                  </a14:imgLayer>
                </a14:imgProps>
              </a:ext>
              <a:ext uri="{28A0092B-C50C-407E-A947-70E740481C1C}">
                <a14:useLocalDpi xmlns:a14="http://schemas.microsoft.com/office/drawing/2010/main" val="0"/>
              </a:ext>
            </a:extLst>
          </a:blip>
          <a:srcRect/>
          <a:stretch>
            <a:fillRect/>
          </a:stretch>
        </p:blipFill>
        <p:spPr bwMode="auto">
          <a:xfrm>
            <a:off x="-1" y="5342930"/>
            <a:ext cx="1476647" cy="14338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hlinkClick r:id="rId6" action="ppaction://hlinksldjump"/>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289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7710" y="304800"/>
            <a:ext cx="6548588"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Gender: Bar Graph</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endParaRPr>
          </a:p>
        </p:txBody>
      </p:sp>
      <p:graphicFrame>
        <p:nvGraphicFramePr>
          <p:cNvPr id="3" name="Chart 2"/>
          <p:cNvGraphicFramePr/>
          <p:nvPr>
            <p:extLst>
              <p:ext uri="{D42A27DB-BD31-4B8C-83A1-F6EECF244321}">
                <p14:modId xmlns:p14="http://schemas.microsoft.com/office/powerpoint/2010/main" val="1453730567"/>
              </p:ext>
            </p:extLst>
          </p:nvPr>
        </p:nvGraphicFramePr>
        <p:xfrm>
          <a:off x="1066800" y="1447800"/>
          <a:ext cx="6781800" cy="4876800"/>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2">
            <a:hlinkClick r:id="rId3" action="ppaction://hlinksldjump"/>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743200" y="2133600"/>
            <a:ext cx="1143000" cy="369332"/>
          </a:xfrm>
          <a:prstGeom prst="rect">
            <a:avLst/>
          </a:prstGeom>
          <a:noFill/>
        </p:spPr>
        <p:txBody>
          <a:bodyPr wrap="square" rtlCol="0">
            <a:spAutoFit/>
          </a:bodyPr>
          <a:lstStyle/>
          <a:p>
            <a:r>
              <a:rPr lang="en-US" dirty="0" smtClean="0"/>
              <a:t>61.76%</a:t>
            </a:r>
            <a:endParaRPr lang="en-US" dirty="0"/>
          </a:p>
        </p:txBody>
      </p:sp>
      <p:sp>
        <p:nvSpPr>
          <p:cNvPr id="6" name="TextBox 5"/>
          <p:cNvSpPr txBox="1"/>
          <p:nvPr/>
        </p:nvSpPr>
        <p:spPr>
          <a:xfrm>
            <a:off x="5791200" y="3352800"/>
            <a:ext cx="1143000" cy="369332"/>
          </a:xfrm>
          <a:prstGeom prst="rect">
            <a:avLst/>
          </a:prstGeom>
          <a:noFill/>
        </p:spPr>
        <p:txBody>
          <a:bodyPr wrap="square" rtlCol="0">
            <a:spAutoFit/>
          </a:bodyPr>
          <a:lstStyle/>
          <a:p>
            <a:r>
              <a:rPr lang="en-US" dirty="0" smtClean="0"/>
              <a:t>38.24%</a:t>
            </a:r>
            <a:endParaRPr lang="en-US" dirty="0"/>
          </a:p>
        </p:txBody>
      </p:sp>
    </p:spTree>
    <p:extLst>
      <p:ext uri="{BB962C8B-B14F-4D97-AF65-F5344CB8AC3E}">
        <p14:creationId xmlns:p14="http://schemas.microsoft.com/office/powerpoint/2010/main" val="36487269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5157" y="228600"/>
            <a:ext cx="7380547"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Eye Color: Bar Graph</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graphicFrame>
        <p:nvGraphicFramePr>
          <p:cNvPr id="3" name="Chart 2"/>
          <p:cNvGraphicFramePr/>
          <p:nvPr>
            <p:extLst>
              <p:ext uri="{D42A27DB-BD31-4B8C-83A1-F6EECF244321}">
                <p14:modId xmlns:p14="http://schemas.microsoft.com/office/powerpoint/2010/main" val="894348972"/>
              </p:ext>
            </p:extLst>
          </p:nvPr>
        </p:nvGraphicFramePr>
        <p:xfrm>
          <a:off x="1295400" y="1151930"/>
          <a:ext cx="6934200" cy="5172670"/>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2">
            <a:hlinkClick r:id="rId3" action="ppaction://hlinksldjump"/>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057400" y="5486400"/>
            <a:ext cx="914400" cy="261610"/>
          </a:xfrm>
          <a:prstGeom prst="rect">
            <a:avLst/>
          </a:prstGeom>
          <a:noFill/>
        </p:spPr>
        <p:txBody>
          <a:bodyPr wrap="square" rtlCol="0">
            <a:spAutoFit/>
          </a:bodyPr>
          <a:lstStyle/>
          <a:p>
            <a:r>
              <a:rPr lang="en-US" sz="1100" dirty="0" smtClean="0"/>
              <a:t>2.94%</a:t>
            </a:r>
            <a:endParaRPr lang="en-US" sz="1100" dirty="0"/>
          </a:p>
        </p:txBody>
      </p:sp>
      <p:sp>
        <p:nvSpPr>
          <p:cNvPr id="6" name="TextBox 5"/>
          <p:cNvSpPr txBox="1"/>
          <p:nvPr/>
        </p:nvSpPr>
        <p:spPr>
          <a:xfrm>
            <a:off x="2971800" y="2383536"/>
            <a:ext cx="914400" cy="261610"/>
          </a:xfrm>
          <a:prstGeom prst="rect">
            <a:avLst/>
          </a:prstGeom>
          <a:noFill/>
        </p:spPr>
        <p:txBody>
          <a:bodyPr wrap="square" rtlCol="0">
            <a:spAutoFit/>
          </a:bodyPr>
          <a:lstStyle/>
          <a:p>
            <a:r>
              <a:rPr lang="en-US" sz="1100" dirty="0" smtClean="0"/>
              <a:t>35.29%</a:t>
            </a:r>
            <a:endParaRPr lang="en-US" sz="1100" dirty="0"/>
          </a:p>
        </p:txBody>
      </p:sp>
      <p:sp>
        <p:nvSpPr>
          <p:cNvPr id="7" name="TextBox 6"/>
          <p:cNvSpPr txBox="1"/>
          <p:nvPr/>
        </p:nvSpPr>
        <p:spPr>
          <a:xfrm>
            <a:off x="3866534" y="2121926"/>
            <a:ext cx="914400" cy="261610"/>
          </a:xfrm>
          <a:prstGeom prst="rect">
            <a:avLst/>
          </a:prstGeom>
          <a:noFill/>
        </p:spPr>
        <p:txBody>
          <a:bodyPr wrap="square" rtlCol="0">
            <a:spAutoFit/>
          </a:bodyPr>
          <a:lstStyle/>
          <a:p>
            <a:r>
              <a:rPr lang="en-US" sz="1100" dirty="0" smtClean="0"/>
              <a:t>39.24%</a:t>
            </a:r>
            <a:endParaRPr lang="en-US" sz="1100" dirty="0"/>
          </a:p>
        </p:txBody>
      </p:sp>
      <p:sp>
        <p:nvSpPr>
          <p:cNvPr id="8" name="TextBox 7"/>
          <p:cNvSpPr txBox="1"/>
          <p:nvPr/>
        </p:nvSpPr>
        <p:spPr>
          <a:xfrm>
            <a:off x="4876800" y="5124983"/>
            <a:ext cx="914400" cy="261610"/>
          </a:xfrm>
          <a:prstGeom prst="rect">
            <a:avLst/>
          </a:prstGeom>
          <a:noFill/>
        </p:spPr>
        <p:txBody>
          <a:bodyPr wrap="square" rtlCol="0">
            <a:spAutoFit/>
          </a:bodyPr>
          <a:lstStyle/>
          <a:p>
            <a:r>
              <a:rPr lang="en-US" sz="1100" dirty="0" smtClean="0"/>
              <a:t>5.88%</a:t>
            </a:r>
            <a:endParaRPr lang="en-US" sz="1100" dirty="0"/>
          </a:p>
        </p:txBody>
      </p:sp>
      <p:sp>
        <p:nvSpPr>
          <p:cNvPr id="9" name="TextBox 8"/>
          <p:cNvSpPr txBox="1"/>
          <p:nvPr/>
        </p:nvSpPr>
        <p:spPr>
          <a:xfrm>
            <a:off x="5797296" y="5124983"/>
            <a:ext cx="914400" cy="261610"/>
          </a:xfrm>
          <a:prstGeom prst="rect">
            <a:avLst/>
          </a:prstGeom>
          <a:noFill/>
        </p:spPr>
        <p:txBody>
          <a:bodyPr wrap="square" rtlCol="0">
            <a:spAutoFit/>
          </a:bodyPr>
          <a:lstStyle/>
          <a:p>
            <a:r>
              <a:rPr lang="en-US" sz="1100" dirty="0" smtClean="0"/>
              <a:t>5.88%</a:t>
            </a:r>
            <a:endParaRPr lang="en-US" sz="1100" dirty="0"/>
          </a:p>
        </p:txBody>
      </p:sp>
      <p:sp>
        <p:nvSpPr>
          <p:cNvPr id="10" name="TextBox 9"/>
          <p:cNvSpPr txBox="1"/>
          <p:nvPr/>
        </p:nvSpPr>
        <p:spPr>
          <a:xfrm>
            <a:off x="6717792" y="4626605"/>
            <a:ext cx="914400" cy="261610"/>
          </a:xfrm>
          <a:prstGeom prst="rect">
            <a:avLst/>
          </a:prstGeom>
          <a:noFill/>
        </p:spPr>
        <p:txBody>
          <a:bodyPr wrap="square" rtlCol="0">
            <a:spAutoFit/>
          </a:bodyPr>
          <a:lstStyle/>
          <a:p>
            <a:r>
              <a:rPr lang="en-US" sz="1100" dirty="0" smtClean="0"/>
              <a:t>11.76%</a:t>
            </a:r>
            <a:endParaRPr lang="en-US" sz="1100" dirty="0"/>
          </a:p>
        </p:txBody>
      </p:sp>
    </p:spTree>
    <p:extLst>
      <p:ext uri="{BB962C8B-B14F-4D97-AF65-F5344CB8AC3E}">
        <p14:creationId xmlns:p14="http://schemas.microsoft.com/office/powerpoint/2010/main" val="17472717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5835" y="167426"/>
            <a:ext cx="8428911"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Hair Color: Bar Graph</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graphicFrame>
        <p:nvGraphicFramePr>
          <p:cNvPr id="4" name="Chart 3"/>
          <p:cNvGraphicFramePr/>
          <p:nvPr>
            <p:extLst>
              <p:ext uri="{D42A27DB-BD31-4B8C-83A1-F6EECF244321}">
                <p14:modId xmlns:p14="http://schemas.microsoft.com/office/powerpoint/2010/main" val="348284812"/>
              </p:ext>
            </p:extLst>
          </p:nvPr>
        </p:nvGraphicFramePr>
        <p:xfrm>
          <a:off x="818390" y="1090756"/>
          <a:ext cx="7543800" cy="51816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a:hlinkClick r:id="rId3" action="ppaction://hlinksldjump"/>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828800" y="4419600"/>
            <a:ext cx="838200" cy="307777"/>
          </a:xfrm>
          <a:prstGeom prst="rect">
            <a:avLst/>
          </a:prstGeom>
          <a:noFill/>
        </p:spPr>
        <p:txBody>
          <a:bodyPr wrap="square" rtlCol="0">
            <a:spAutoFit/>
          </a:bodyPr>
          <a:lstStyle/>
          <a:p>
            <a:r>
              <a:rPr lang="en-US" sz="1400" dirty="0" smtClean="0"/>
              <a:t>17.65%</a:t>
            </a:r>
            <a:endParaRPr lang="en-US" sz="1400" dirty="0"/>
          </a:p>
        </p:txBody>
      </p:sp>
      <p:sp>
        <p:nvSpPr>
          <p:cNvPr id="6" name="TextBox 5"/>
          <p:cNvSpPr txBox="1"/>
          <p:nvPr/>
        </p:nvSpPr>
        <p:spPr>
          <a:xfrm>
            <a:off x="3352800" y="4302287"/>
            <a:ext cx="838200" cy="307777"/>
          </a:xfrm>
          <a:prstGeom prst="rect">
            <a:avLst/>
          </a:prstGeom>
          <a:noFill/>
        </p:spPr>
        <p:txBody>
          <a:bodyPr wrap="square" rtlCol="0">
            <a:spAutoFit/>
          </a:bodyPr>
          <a:lstStyle/>
          <a:p>
            <a:r>
              <a:rPr lang="en-US" sz="1400" dirty="0" smtClean="0"/>
              <a:t>20.59%</a:t>
            </a:r>
            <a:endParaRPr lang="en-US" sz="1400" dirty="0"/>
          </a:p>
        </p:txBody>
      </p:sp>
      <p:sp>
        <p:nvSpPr>
          <p:cNvPr id="7" name="TextBox 6"/>
          <p:cNvSpPr txBox="1"/>
          <p:nvPr/>
        </p:nvSpPr>
        <p:spPr>
          <a:xfrm>
            <a:off x="4953000" y="1905000"/>
            <a:ext cx="838200" cy="307777"/>
          </a:xfrm>
          <a:prstGeom prst="rect">
            <a:avLst/>
          </a:prstGeom>
          <a:noFill/>
        </p:spPr>
        <p:txBody>
          <a:bodyPr wrap="square" rtlCol="0">
            <a:spAutoFit/>
          </a:bodyPr>
          <a:lstStyle/>
          <a:p>
            <a:r>
              <a:rPr lang="en-US" sz="1400" dirty="0" smtClean="0"/>
              <a:t>58.82%</a:t>
            </a:r>
            <a:endParaRPr lang="en-US" sz="1400" dirty="0"/>
          </a:p>
        </p:txBody>
      </p:sp>
      <p:sp>
        <p:nvSpPr>
          <p:cNvPr id="8" name="TextBox 7"/>
          <p:cNvSpPr txBox="1"/>
          <p:nvPr/>
        </p:nvSpPr>
        <p:spPr>
          <a:xfrm>
            <a:off x="6477000" y="5410200"/>
            <a:ext cx="838200" cy="307777"/>
          </a:xfrm>
          <a:prstGeom prst="rect">
            <a:avLst/>
          </a:prstGeom>
          <a:noFill/>
        </p:spPr>
        <p:txBody>
          <a:bodyPr wrap="square" rtlCol="0">
            <a:spAutoFit/>
          </a:bodyPr>
          <a:lstStyle/>
          <a:p>
            <a:r>
              <a:rPr lang="en-US" sz="1400" dirty="0" smtClean="0"/>
              <a:t>2.94%</a:t>
            </a:r>
            <a:endParaRPr lang="en-US" sz="1400" dirty="0"/>
          </a:p>
        </p:txBody>
      </p:sp>
    </p:spTree>
    <p:extLst>
      <p:ext uri="{BB962C8B-B14F-4D97-AF65-F5344CB8AC3E}">
        <p14:creationId xmlns:p14="http://schemas.microsoft.com/office/powerpoint/2010/main" val="2354756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12147" y="228600"/>
            <a:ext cx="6489277" cy="923330"/>
          </a:xfrm>
          <a:prstGeom prst="rect">
            <a:avLst/>
          </a:prstGeom>
          <a:noFill/>
        </p:spPr>
        <p:txBody>
          <a:bodyPr wrap="none" lIns="91440" tIns="45720" rIns="91440" bIns="45720">
            <a:spAutoFit/>
          </a:bodyPr>
          <a:lstStyle/>
          <a:p>
            <a:pPr algn="ctr"/>
            <a:r>
              <a:rPr lang="en-US" sz="5400" b="0" cap="none" spc="0" dirty="0" smtClean="0">
                <a:ln w="18415" cmpd="sng">
                  <a:noFill/>
                  <a:prstDash val="solid"/>
                </a:ln>
                <a:solidFill>
                  <a:srgbClr val="FF66CC"/>
                </a:solidFill>
                <a:effectLst>
                  <a:glow rad="63500">
                    <a:schemeClr val="accent2">
                      <a:satMod val="175000"/>
                      <a:alpha val="40000"/>
                    </a:schemeClr>
                  </a:glow>
                  <a:outerShdw blurRad="63500" dir="3600000" algn="tl" rotWithShape="0">
                    <a:srgbClr val="000000">
                      <a:alpha val="70000"/>
                    </a:srgbClr>
                  </a:outerShdw>
                </a:effectLst>
                <a:latin typeface="Comic Sans MS" pitchFamily="66" charset="0"/>
              </a:rPr>
              <a:t>Gender v. Eye Color</a:t>
            </a:r>
            <a:endParaRPr lang="en-US" sz="5400" b="0" cap="none" spc="0" dirty="0">
              <a:ln w="18415" cmpd="sng">
                <a:noFill/>
                <a:prstDash val="solid"/>
              </a:ln>
              <a:solidFill>
                <a:srgbClr val="FF66CC"/>
              </a:solidFill>
              <a:effectLst>
                <a:glow rad="63500">
                  <a:schemeClr val="accent2">
                    <a:satMod val="175000"/>
                    <a:alpha val="40000"/>
                  </a:schemeClr>
                </a:glow>
                <a:outerShdw blurRad="63500" dir="3600000" algn="tl" rotWithShape="0">
                  <a:srgbClr val="000000">
                    <a:alpha val="70000"/>
                  </a:srgbClr>
                </a:outerShdw>
              </a:effectLst>
              <a:latin typeface="Comic Sans MS" pitchFamily="66" charset="0"/>
            </a:endParaRPr>
          </a:p>
        </p:txBody>
      </p:sp>
      <p:sp>
        <p:nvSpPr>
          <p:cNvPr id="3" name="Rectangle 2"/>
          <p:cNvSpPr/>
          <p:nvPr/>
        </p:nvSpPr>
        <p:spPr>
          <a:xfrm>
            <a:off x="381000" y="1233512"/>
            <a:ext cx="4572000" cy="2585323"/>
          </a:xfrm>
          <a:prstGeom prst="rect">
            <a:avLst/>
          </a:prstGeom>
        </p:spPr>
        <p:txBody>
          <a:bodyPr>
            <a:spAutoFit/>
          </a:bodyPr>
          <a:lstStyle/>
          <a:p>
            <a:r>
              <a:rPr lang="en-US" dirty="0"/>
              <a:t>	Male	Female	Total</a:t>
            </a:r>
          </a:p>
          <a:p>
            <a:r>
              <a:rPr lang="en-US" dirty="0"/>
              <a:t>Black	0	1	1</a:t>
            </a:r>
          </a:p>
          <a:p>
            <a:r>
              <a:rPr lang="en-US" dirty="0"/>
              <a:t>Blue	8	4	12</a:t>
            </a:r>
          </a:p>
          <a:p>
            <a:r>
              <a:rPr lang="en-US" dirty="0"/>
              <a:t>Brown	7	6	13</a:t>
            </a:r>
          </a:p>
          <a:p>
            <a:r>
              <a:rPr lang="en-US" dirty="0"/>
              <a:t>Green	1	1	2</a:t>
            </a:r>
          </a:p>
          <a:p>
            <a:r>
              <a:rPr lang="en-US" dirty="0"/>
              <a:t>Grey	2	0	2</a:t>
            </a:r>
          </a:p>
          <a:p>
            <a:r>
              <a:rPr lang="en-US" dirty="0"/>
              <a:t>Hazel	3	1	4</a:t>
            </a:r>
          </a:p>
          <a:p>
            <a:r>
              <a:rPr lang="en-US" dirty="0"/>
              <a:t>Total	21	13	34</a:t>
            </a:r>
          </a:p>
          <a:p>
            <a:endParaRPr lang="en-US" dirty="0"/>
          </a:p>
        </p:txBody>
      </p:sp>
      <p:sp>
        <p:nvSpPr>
          <p:cNvPr id="4" name="Rectangle 3"/>
          <p:cNvSpPr/>
          <p:nvPr/>
        </p:nvSpPr>
        <p:spPr>
          <a:xfrm>
            <a:off x="4544568" y="1371600"/>
            <a:ext cx="4572000" cy="2585323"/>
          </a:xfrm>
          <a:prstGeom prst="rect">
            <a:avLst/>
          </a:prstGeom>
        </p:spPr>
        <p:txBody>
          <a:bodyPr>
            <a:spAutoFit/>
          </a:bodyPr>
          <a:lstStyle/>
          <a:p>
            <a:endParaRPr lang="en-US" dirty="0"/>
          </a:p>
          <a:p>
            <a:r>
              <a:rPr lang="en-US" dirty="0"/>
              <a:t>	Male	Female	Total</a:t>
            </a:r>
          </a:p>
          <a:p>
            <a:r>
              <a:rPr lang="en-US" dirty="0"/>
              <a:t>Black	0.00%	2.94%	2.94%</a:t>
            </a:r>
          </a:p>
          <a:p>
            <a:r>
              <a:rPr lang="en-US" dirty="0"/>
              <a:t>Blue	23.53%	11.76%	35.29%</a:t>
            </a:r>
          </a:p>
          <a:p>
            <a:r>
              <a:rPr lang="en-US" dirty="0"/>
              <a:t>Brown	20.59%	17.65%	38.24%</a:t>
            </a:r>
          </a:p>
          <a:p>
            <a:r>
              <a:rPr lang="en-US" dirty="0"/>
              <a:t>Green	2.94%	2.94%	5.88%</a:t>
            </a:r>
          </a:p>
          <a:p>
            <a:r>
              <a:rPr lang="en-US" dirty="0"/>
              <a:t>Grey	5.88%	0.00%	5.88%</a:t>
            </a:r>
          </a:p>
          <a:p>
            <a:r>
              <a:rPr lang="en-US" dirty="0"/>
              <a:t>Hazel	8.82%	2.94%	11.76%</a:t>
            </a:r>
          </a:p>
          <a:p>
            <a:r>
              <a:rPr lang="en-US" dirty="0"/>
              <a:t>Total	61.76%	38.24%	100.00%</a:t>
            </a:r>
          </a:p>
        </p:txBody>
      </p:sp>
      <p:sp>
        <p:nvSpPr>
          <p:cNvPr id="5" name="Rectangle 4"/>
          <p:cNvSpPr/>
          <p:nvPr/>
        </p:nvSpPr>
        <p:spPr>
          <a:xfrm>
            <a:off x="990600" y="4038600"/>
            <a:ext cx="4572000" cy="2308324"/>
          </a:xfrm>
          <a:prstGeom prst="rect">
            <a:avLst/>
          </a:prstGeom>
        </p:spPr>
        <p:txBody>
          <a:bodyPr>
            <a:spAutoFit/>
          </a:bodyPr>
          <a:lstStyle/>
          <a:p>
            <a:r>
              <a:rPr lang="en-US" dirty="0"/>
              <a:t>	Male	Female	Total</a:t>
            </a:r>
          </a:p>
          <a:p>
            <a:r>
              <a:rPr lang="en-US" dirty="0"/>
              <a:t>Black	0.00%	7.69%	2.94%</a:t>
            </a:r>
          </a:p>
          <a:p>
            <a:r>
              <a:rPr lang="en-US" dirty="0"/>
              <a:t>Blue	38.10%	30.77%	35.29%</a:t>
            </a:r>
          </a:p>
          <a:p>
            <a:r>
              <a:rPr lang="en-US" dirty="0"/>
              <a:t>Brown	33.33%	46.15%	38.24%</a:t>
            </a:r>
          </a:p>
          <a:p>
            <a:r>
              <a:rPr lang="en-US" dirty="0"/>
              <a:t>Green	4.76%	7.69%	5.88%</a:t>
            </a:r>
          </a:p>
          <a:p>
            <a:r>
              <a:rPr lang="en-US" dirty="0"/>
              <a:t>Grey	9.52%	0.00%	5.88%</a:t>
            </a:r>
          </a:p>
          <a:p>
            <a:r>
              <a:rPr lang="en-US" dirty="0"/>
              <a:t>Hazel	14.29%	7.69%	11.76%</a:t>
            </a:r>
          </a:p>
          <a:p>
            <a:r>
              <a:rPr lang="en-US" dirty="0"/>
              <a:t>Total	100.00%	100.00%	100.00%</a:t>
            </a:r>
          </a:p>
        </p:txBody>
      </p:sp>
      <p:pic>
        <p:nvPicPr>
          <p:cNvPr id="2051" name="Picture 3">
            <a:hlinkClick r:id="rId2" action="ppaction://hlinksldjump"/>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98000">
                        <a14:backgroundMark x1="17000" y1="30000" x2="17000" y2="30000"/>
                      </a14:backgroundRemoval>
                    </a14:imgEffect>
                  </a14:imgLayer>
                </a14:imgProps>
              </a:ext>
              <a:ext uri="{28A0092B-C50C-407E-A947-70E740481C1C}">
                <a14:useLocalDpi xmlns:a14="http://schemas.microsoft.com/office/drawing/2010/main" val="0"/>
              </a:ext>
            </a:extLst>
          </a:blip>
          <a:srcRect/>
          <a:stretch>
            <a:fillRect/>
          </a:stretch>
        </p:blipFill>
        <p:spPr bwMode="auto">
          <a:xfrm>
            <a:off x="7787054" y="5746982"/>
            <a:ext cx="1293521" cy="1034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a:hlinkClick r:id="rId5" action="ppaction://hlinksldjump"/>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22664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584555670"/>
              </p:ext>
            </p:extLst>
          </p:nvPr>
        </p:nvGraphicFramePr>
        <p:xfrm>
          <a:off x="1143000" y="1524000"/>
          <a:ext cx="70866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76200" y="274320"/>
            <a:ext cx="9155070"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Gender v Eye Color: Stacked </a:t>
            </a:r>
            <a:endParaRPr lang="en-US" sz="4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pic>
        <p:nvPicPr>
          <p:cNvPr id="4" name="Picture 2">
            <a:hlinkClick r:id="rId3" action="ppaction://hlinksldjump"/>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39407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9800" y="228600"/>
            <a:ext cx="4320415"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Introduction</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sp>
        <p:nvSpPr>
          <p:cNvPr id="3" name="TextBox 2"/>
          <p:cNvSpPr txBox="1"/>
          <p:nvPr/>
        </p:nvSpPr>
        <p:spPr>
          <a:xfrm>
            <a:off x="1219200" y="1676400"/>
            <a:ext cx="6477000" cy="3785652"/>
          </a:xfrm>
          <a:prstGeom prst="rect">
            <a:avLst/>
          </a:prstGeom>
          <a:noFill/>
        </p:spPr>
        <p:txBody>
          <a:bodyPr wrap="square" rtlCol="0">
            <a:spAutoFit/>
          </a:bodyPr>
          <a:lstStyle/>
          <a:p>
            <a:pPr marL="285750" indent="-285750">
              <a:buFont typeface="Arial" pitchFamily="34" charset="0"/>
              <a:buChar char="•"/>
            </a:pPr>
            <a:r>
              <a:rPr lang="en-US" sz="2400" dirty="0" smtClean="0">
                <a:latin typeface="Comic Sans MS" pitchFamily="66" charset="0"/>
              </a:rPr>
              <a:t>Our project dealt with seeing how many quarters a student could toss into a jar within one minute.</a:t>
            </a:r>
          </a:p>
          <a:p>
            <a:pPr marL="285750" indent="-285750">
              <a:buFont typeface="Arial" pitchFamily="34" charset="0"/>
              <a:buChar char="•"/>
            </a:pPr>
            <a:r>
              <a:rPr lang="en-US" sz="2400" dirty="0" smtClean="0">
                <a:latin typeface="Comic Sans MS" pitchFamily="66" charset="0"/>
              </a:rPr>
              <a:t>After one minute, the student was no longer able to toss quarters into the jar and we then counted the number of quarters they made into the jar.</a:t>
            </a:r>
            <a:endParaRPr lang="en-US" sz="2400" dirty="0">
              <a:latin typeface="Comic Sans MS" pitchFamily="66" charset="0"/>
            </a:endParaRPr>
          </a:p>
          <a:p>
            <a:pPr marL="285750" indent="-285750">
              <a:buFont typeface="Arial" pitchFamily="34" charset="0"/>
              <a:buChar char="•"/>
            </a:pPr>
            <a:r>
              <a:rPr lang="en-US" sz="2400" dirty="0" smtClean="0">
                <a:latin typeface="Comic Sans MS" pitchFamily="66" charset="0"/>
              </a:rPr>
              <a:t>We recorded the variables of gender, eye color, hair color, number of quarters made into the jar.</a:t>
            </a:r>
            <a:endParaRPr lang="en-US" sz="2400" dirty="0">
              <a:latin typeface="Comic Sans MS" pitchFamily="66" charset="0"/>
            </a:endParaRPr>
          </a:p>
        </p:txBody>
      </p:sp>
    </p:spTree>
    <p:extLst>
      <p:ext uri="{BB962C8B-B14F-4D97-AF65-F5344CB8AC3E}">
        <p14:creationId xmlns:p14="http://schemas.microsoft.com/office/powerpoint/2010/main" val="34946784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hlinkClick r:id="rId2" action="ppaction://hlinksldjump"/>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743200" y="152400"/>
            <a:ext cx="350128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Conclusion</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sp>
        <p:nvSpPr>
          <p:cNvPr id="4" name="TextBox 3"/>
          <p:cNvSpPr txBox="1"/>
          <p:nvPr/>
        </p:nvSpPr>
        <p:spPr>
          <a:xfrm>
            <a:off x="561951" y="1219200"/>
            <a:ext cx="4362498" cy="4893647"/>
          </a:xfrm>
          <a:prstGeom prst="rect">
            <a:avLst/>
          </a:prstGeom>
          <a:noFill/>
        </p:spPr>
        <p:txBody>
          <a:bodyPr wrap="square" rtlCol="0">
            <a:spAutoFit/>
          </a:bodyPr>
          <a:lstStyle/>
          <a:p>
            <a:pPr marL="285750" indent="-285750">
              <a:buFont typeface="Arial" pitchFamily="34" charset="0"/>
              <a:buChar char="•"/>
            </a:pPr>
            <a:r>
              <a:rPr lang="en-US" sz="2400" dirty="0" smtClean="0">
                <a:latin typeface="Comic Sans MS" pitchFamily="66" charset="0"/>
              </a:rPr>
              <a:t>We believe that our results and conclusions could have been more accurate if we had a larger sample size</a:t>
            </a:r>
          </a:p>
          <a:p>
            <a:pPr marL="285750" indent="-285750">
              <a:buFont typeface="Arial" pitchFamily="34" charset="0"/>
              <a:buChar char="•"/>
            </a:pPr>
            <a:endParaRPr lang="en-US" sz="2400" dirty="0" smtClean="0">
              <a:latin typeface="Comic Sans MS" pitchFamily="66" charset="0"/>
            </a:endParaRPr>
          </a:p>
          <a:p>
            <a:pPr marL="285750" indent="-285750">
              <a:buFont typeface="Arial" pitchFamily="34" charset="0"/>
              <a:buChar char="•"/>
            </a:pPr>
            <a:r>
              <a:rPr lang="en-US" sz="2400" dirty="0" smtClean="0">
                <a:latin typeface="Comic Sans MS" pitchFamily="66" charset="0"/>
              </a:rPr>
              <a:t>While our results told us that gender plays a small role in one’s ability to toss quarters into a jar, we believe that eye color and partner do not.</a:t>
            </a:r>
          </a:p>
          <a:p>
            <a:pPr marL="285750" indent="-285750">
              <a:buFont typeface="Arial" pitchFamily="34" charset="0"/>
              <a:buChar char="•"/>
            </a:pPr>
            <a:endParaRPr lang="en-US" sz="2400" dirty="0">
              <a:latin typeface="Comic Sans MS" pitchFamily="66" charset="0"/>
            </a:endParaRPr>
          </a:p>
        </p:txBody>
      </p:sp>
      <p:pic>
        <p:nvPicPr>
          <p:cNvPr id="1026" name="Picture 2" descr="http://t3.gstatic.com/images?q=tbn:ANd9GcRKxRbxySrmE_XgGcfbE1KW6UWAc4I1auxFaCSpz59rdj2cRC0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1828800"/>
            <a:ext cx="3101754" cy="3257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0359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rId2" action="ppaction://hlinksldjump"/>
          </p:cNvPr>
          <p:cNvSpPr/>
          <p:nvPr/>
        </p:nvSpPr>
        <p:spPr>
          <a:xfrm>
            <a:off x="152400" y="237742"/>
            <a:ext cx="5174815" cy="1015663"/>
          </a:xfrm>
          <a:prstGeom prst="rect">
            <a:avLst/>
          </a:prstGeom>
          <a:noFill/>
        </p:spPr>
        <p:txBody>
          <a:bodyPr wrap="none" lIns="91440" tIns="45720" rIns="91440" bIns="45720">
            <a:spAutoFit/>
          </a:bodyPr>
          <a:lstStyle/>
          <a:p>
            <a:pPr algn="ctr"/>
            <a:r>
              <a:rPr lang="en-US" sz="6000" b="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Quantitative</a:t>
            </a:r>
            <a:r>
              <a:rPr lang="en-US"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 </a:t>
            </a:r>
            <a:endParaRPr lang="en-US" sz="6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sp>
        <p:nvSpPr>
          <p:cNvPr id="3" name="Rectangle 2">
            <a:hlinkClick r:id="rId3" action="ppaction://hlinksldjump"/>
          </p:cNvPr>
          <p:cNvSpPr/>
          <p:nvPr/>
        </p:nvSpPr>
        <p:spPr>
          <a:xfrm>
            <a:off x="375448" y="1244262"/>
            <a:ext cx="2541080" cy="707886"/>
          </a:xfrm>
          <a:prstGeom prst="rect">
            <a:avLst/>
          </a:prstGeom>
          <a:noFill/>
        </p:spPr>
        <p:txBody>
          <a:bodyPr wrap="none" lIns="91440" tIns="45720" rIns="91440" bIns="45720">
            <a:spAutoFit/>
          </a:bodyPr>
          <a:lstStyle/>
          <a:p>
            <a:pPr marL="571500" indent="-571500" algn="ctr">
              <a:buFont typeface="Arial" pitchFamily="34" charset="0"/>
              <a:buChar char="•"/>
            </a:pPr>
            <a:r>
              <a:rPr lang="en-US" sz="4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rPr>
              <a:t>Gender</a:t>
            </a:r>
            <a:endParaRPr lang="en-US" sz="40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endParaRPr>
          </a:p>
        </p:txBody>
      </p:sp>
      <p:sp>
        <p:nvSpPr>
          <p:cNvPr id="4" name="Rectangle 3">
            <a:hlinkClick r:id="rId4" action="ppaction://hlinksldjump"/>
          </p:cNvPr>
          <p:cNvSpPr/>
          <p:nvPr/>
        </p:nvSpPr>
        <p:spPr>
          <a:xfrm>
            <a:off x="268142" y="2061719"/>
            <a:ext cx="3119765" cy="707886"/>
          </a:xfrm>
          <a:prstGeom prst="rect">
            <a:avLst/>
          </a:prstGeom>
          <a:noFill/>
        </p:spPr>
        <p:txBody>
          <a:bodyPr wrap="none" lIns="91440" tIns="45720" rIns="91440" bIns="45720">
            <a:spAutoFit/>
          </a:bodyPr>
          <a:lstStyle/>
          <a:p>
            <a:pPr marL="571500" indent="-571500" algn="ctr">
              <a:buFont typeface="Arial" pitchFamily="34" charset="0"/>
              <a:buChar char="•"/>
            </a:pPr>
            <a:r>
              <a:rPr lang="en-US"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rPr>
              <a:t>Eye Color</a:t>
            </a:r>
            <a:endParaRPr lang="en-US"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omic Sans MS" pitchFamily="66" charset="0"/>
            </a:endParaRPr>
          </a:p>
        </p:txBody>
      </p:sp>
      <p:sp>
        <p:nvSpPr>
          <p:cNvPr id="5" name="Rectangle 4">
            <a:hlinkClick r:id="rId5" action="ppaction://hlinksldjump"/>
          </p:cNvPr>
          <p:cNvSpPr/>
          <p:nvPr/>
        </p:nvSpPr>
        <p:spPr>
          <a:xfrm>
            <a:off x="341209" y="2902318"/>
            <a:ext cx="2791149" cy="707886"/>
          </a:xfrm>
          <a:prstGeom prst="rect">
            <a:avLst/>
          </a:prstGeom>
          <a:noFill/>
        </p:spPr>
        <p:txBody>
          <a:bodyPr wrap="none" lIns="91440" tIns="45720" rIns="91440" bIns="45720">
            <a:spAutoFit/>
          </a:bodyPr>
          <a:lstStyle/>
          <a:p>
            <a:pPr marL="571500" indent="-571500" algn="ctr">
              <a:buFont typeface="Arial" pitchFamily="34" charset="0"/>
              <a:buChar char="•"/>
            </a:pPr>
            <a:r>
              <a:rPr lang="en-US" sz="40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Comic Sans MS" pitchFamily="66" charset="0"/>
              </a:rPr>
              <a:t>Partner</a:t>
            </a:r>
            <a:endParaRPr lang="en-US" sz="40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Comic Sans MS" pitchFamily="66" charset="0"/>
            </a:endParaRPr>
          </a:p>
        </p:txBody>
      </p:sp>
      <p:sp>
        <p:nvSpPr>
          <p:cNvPr id="6" name="Rectangle 5"/>
          <p:cNvSpPr/>
          <p:nvPr/>
        </p:nvSpPr>
        <p:spPr>
          <a:xfrm>
            <a:off x="4173097" y="2781764"/>
            <a:ext cx="4647427" cy="1015663"/>
          </a:xfrm>
          <a:prstGeom prst="rect">
            <a:avLst/>
          </a:prstGeom>
          <a:noFill/>
        </p:spPr>
        <p:txBody>
          <a:bodyPr wrap="none" lIns="91440" tIns="45720" rIns="91440" bIns="45720">
            <a:spAutoFit/>
          </a:bodyPr>
          <a:lstStyle/>
          <a:p>
            <a:pPr algn="ctr"/>
            <a:r>
              <a:rPr lang="en-US" sz="6000" b="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Categorical </a:t>
            </a:r>
            <a:endParaRPr lang="en-US" sz="6000" b="1" u="sng"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sp>
        <p:nvSpPr>
          <p:cNvPr id="8" name="Rectangle 7">
            <a:hlinkClick r:id="rId6" action="ppaction://hlinksldjump"/>
          </p:cNvPr>
          <p:cNvSpPr/>
          <p:nvPr/>
        </p:nvSpPr>
        <p:spPr>
          <a:xfrm>
            <a:off x="4462248" y="3773228"/>
            <a:ext cx="2502608" cy="70788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marL="571500" indent="-571500" algn="ctr">
              <a:buFont typeface="Arial" pitchFamily="34" charset="0"/>
              <a:buChar char="•"/>
            </a:pPr>
            <a:r>
              <a:rPr lang="en-US" sz="40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rPr>
              <a:t>Gender</a:t>
            </a:r>
            <a:endParaRPr lang="en-US" sz="4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omic Sans MS" pitchFamily="66" charset="0"/>
            </a:endParaRPr>
          </a:p>
        </p:txBody>
      </p:sp>
      <p:sp>
        <p:nvSpPr>
          <p:cNvPr id="9" name="Rectangle 8">
            <a:hlinkClick r:id="rId7" action="ppaction://hlinksldjump"/>
          </p:cNvPr>
          <p:cNvSpPr/>
          <p:nvPr/>
        </p:nvSpPr>
        <p:spPr>
          <a:xfrm>
            <a:off x="4336654" y="4481114"/>
            <a:ext cx="3119765" cy="707886"/>
          </a:xfrm>
          <a:prstGeom prst="rect">
            <a:avLst/>
          </a:prstGeom>
          <a:noFill/>
        </p:spPr>
        <p:txBody>
          <a:bodyPr wrap="none" lIns="91440" tIns="45720" rIns="91440" bIns="45720">
            <a:spAutoFit/>
          </a:bodyPr>
          <a:lstStyle/>
          <a:p>
            <a:pPr marL="571500" indent="-571500" algn="ctr">
              <a:buFont typeface="Arial" pitchFamily="34" charset="0"/>
              <a:buChar char="•"/>
            </a:pP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rPr>
              <a:t>Eye Color</a:t>
            </a:r>
            <a:endPar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omic Sans MS" pitchFamily="66" charset="0"/>
            </a:endParaRPr>
          </a:p>
        </p:txBody>
      </p:sp>
      <p:sp>
        <p:nvSpPr>
          <p:cNvPr id="10" name="Rectangle 9">
            <a:hlinkClick r:id="rId8" action="ppaction://hlinksldjump"/>
          </p:cNvPr>
          <p:cNvSpPr/>
          <p:nvPr/>
        </p:nvSpPr>
        <p:spPr>
          <a:xfrm>
            <a:off x="4323734" y="5189613"/>
            <a:ext cx="3684022" cy="707886"/>
          </a:xfrm>
          <a:prstGeom prst="rect">
            <a:avLst/>
          </a:prstGeom>
          <a:noFill/>
        </p:spPr>
        <p:txBody>
          <a:bodyPr wrap="none" lIns="91440" tIns="45720" rIns="91440" bIns="45720">
            <a:spAutoFit/>
          </a:bodyPr>
          <a:lstStyle/>
          <a:p>
            <a:pPr marL="571500" indent="-571500" algn="ctr">
              <a:buFont typeface="Arial" pitchFamily="34" charset="0"/>
              <a:buChar char="•"/>
            </a:pPr>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Hair Color</a:t>
            </a:r>
            <a:endParaRPr lang="en-US"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endParaRPr>
          </a:p>
        </p:txBody>
      </p:sp>
      <p:sp>
        <p:nvSpPr>
          <p:cNvPr id="11" name="Rectangle 10">
            <a:hlinkClick r:id="rId9" action="ppaction://hlinksldjump"/>
          </p:cNvPr>
          <p:cNvSpPr/>
          <p:nvPr/>
        </p:nvSpPr>
        <p:spPr>
          <a:xfrm>
            <a:off x="4095846" y="5897498"/>
            <a:ext cx="5078634" cy="646331"/>
          </a:xfrm>
          <a:prstGeom prst="rect">
            <a:avLst/>
          </a:prstGeom>
          <a:noFill/>
        </p:spPr>
        <p:txBody>
          <a:bodyPr wrap="none" lIns="91440" tIns="45720" rIns="91440" bIns="45720">
            <a:spAutoFit/>
          </a:bodyPr>
          <a:lstStyle/>
          <a:p>
            <a:pPr marL="685800" indent="-685800" algn="ctr">
              <a:buFont typeface="Arial" pitchFamily="34" charset="0"/>
              <a:buChar char="•"/>
            </a:pPr>
            <a:r>
              <a:rPr lang="en-US" sz="3600" b="0" cap="none" spc="0" dirty="0" smtClean="0">
                <a:ln w="18415" cmpd="sng">
                  <a:noFill/>
                  <a:prstDash val="solid"/>
                </a:ln>
                <a:solidFill>
                  <a:srgbClr val="FF66CC"/>
                </a:solidFill>
                <a:effectLst>
                  <a:glow rad="63500">
                    <a:schemeClr val="accent2">
                      <a:satMod val="175000"/>
                      <a:alpha val="40000"/>
                    </a:schemeClr>
                  </a:glow>
                  <a:outerShdw blurRad="63500" dir="3600000" algn="tl" rotWithShape="0">
                    <a:srgbClr val="000000">
                      <a:alpha val="70000"/>
                    </a:srgbClr>
                  </a:outerShdw>
                </a:effectLst>
                <a:latin typeface="Comic Sans MS" pitchFamily="66" charset="0"/>
              </a:rPr>
              <a:t>Gender v. Eye Color</a:t>
            </a:r>
            <a:endParaRPr lang="en-US" sz="3600" b="0" cap="none" spc="0" dirty="0">
              <a:ln w="18415" cmpd="sng">
                <a:noFill/>
                <a:prstDash val="solid"/>
              </a:ln>
              <a:solidFill>
                <a:srgbClr val="FF66CC"/>
              </a:solidFill>
              <a:effectLst>
                <a:glow rad="63500">
                  <a:schemeClr val="accent2">
                    <a:satMod val="175000"/>
                    <a:alpha val="40000"/>
                  </a:schemeClr>
                </a:glow>
                <a:outerShdw blurRad="63500" dir="3600000" algn="tl" rotWithShape="0">
                  <a:srgbClr val="000000">
                    <a:alpha val="70000"/>
                  </a:srgbClr>
                </a:outerShdw>
              </a:effectLst>
              <a:latin typeface="Comic Sans MS" pitchFamily="66" charset="0"/>
            </a:endParaRPr>
          </a:p>
        </p:txBody>
      </p:sp>
      <p:pic>
        <p:nvPicPr>
          <p:cNvPr id="11268" name="Picture 4" descr="http://t3.gstatic.com/images?q=tbn:ANd9GcTJXIv25DgZAlcbzezeJFaUPIKP7Y0lvPqi4AV0mRlp_8SzSDidUw">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2968" y="3797427"/>
            <a:ext cx="2942231" cy="255156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292972" y="6300748"/>
            <a:ext cx="1224055" cy="369332"/>
          </a:xfrm>
          <a:prstGeom prst="rect">
            <a:avLst/>
          </a:prstGeom>
          <a:noFill/>
        </p:spPr>
        <p:txBody>
          <a:bodyPr wrap="square" rtlCol="0">
            <a:spAutoFit/>
          </a:bodyPr>
          <a:lstStyle/>
          <a:p>
            <a:r>
              <a:rPr lang="en-US" dirty="0" smtClean="0"/>
              <a:t>Conclusion</a:t>
            </a:r>
            <a:endParaRPr lang="en-US" dirty="0"/>
          </a:p>
        </p:txBody>
      </p:sp>
    </p:spTree>
    <p:extLst>
      <p:ext uri="{BB962C8B-B14F-4D97-AF65-F5344CB8AC3E}">
        <p14:creationId xmlns:p14="http://schemas.microsoft.com/office/powerpoint/2010/main" val="35465297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9188" y="-13063"/>
            <a:ext cx="4304212" cy="3603307"/>
          </a:xfrm>
          <a:prstGeom prst="rect">
            <a:avLst/>
          </a:prstGeom>
          <a:noFill/>
          <a:ln>
            <a:noFill/>
          </a:ln>
        </p:spPr>
      </p:pic>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623185"/>
            <a:ext cx="4783183" cy="4234815"/>
          </a:xfrm>
          <a:prstGeom prst="rect">
            <a:avLst/>
          </a:prstGeom>
          <a:noFill/>
          <a:ln>
            <a:noFill/>
          </a:ln>
        </p:spPr>
      </p:pic>
      <p:sp>
        <p:nvSpPr>
          <p:cNvPr id="4" name="Rectangle 3"/>
          <p:cNvSpPr/>
          <p:nvPr/>
        </p:nvSpPr>
        <p:spPr>
          <a:xfrm>
            <a:off x="5128810" y="834780"/>
            <a:ext cx="3130152"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Histogram</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Rectangle 4"/>
          <p:cNvSpPr/>
          <p:nvPr/>
        </p:nvSpPr>
        <p:spPr>
          <a:xfrm>
            <a:off x="838200" y="4419600"/>
            <a:ext cx="239899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Boxplot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7" name="Straight Arrow Connector 6"/>
          <p:cNvCxnSpPr/>
          <p:nvPr/>
        </p:nvCxnSpPr>
        <p:spPr>
          <a:xfrm>
            <a:off x="3429000" y="4881265"/>
            <a:ext cx="11430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a:stCxn id="4" idx="1"/>
          </p:cNvCxnSpPr>
          <p:nvPr/>
        </p:nvCxnSpPr>
        <p:spPr>
          <a:xfrm flipH="1">
            <a:off x="4343406" y="1296445"/>
            <a:ext cx="78540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2050" name="Picture 2" descr="http://info.venderepartners.com/Portals/63070/images/C--Users-lholbrook-Desktop-clipart-pencil-checklist%5b1%5d.jpg">
            <a:hlinkClick r:id="rId4" action="ppaction://hlinksldjump"/>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746" b="98881" l="6522" r="100000">
                        <a14:foregroundMark x1="51087" y1="32836" x2="51087" y2="32836"/>
                        <a14:foregroundMark x1="52174" y1="42164" x2="52174" y2="42164"/>
                        <a14:foregroundMark x1="50725" y1="41045" x2="50725" y2="41045"/>
                        <a14:foregroundMark x1="49275" y1="41045" x2="49275" y2="41045"/>
                        <a14:foregroundMark x1="49275" y1="56343" x2="49275" y2="56343"/>
                        <a14:foregroundMark x1="49275" y1="58209" x2="49275" y2="58209"/>
                        <a14:foregroundMark x1="50725" y1="57090" x2="50725" y2="57090"/>
                        <a14:foregroundMark x1="53261" y1="56343" x2="53261" y2="56343"/>
                        <a14:foregroundMark x1="55072" y1="55970" x2="55072" y2="55970"/>
                        <a14:foregroundMark x1="56159" y1="54478" x2="56522" y2="52985"/>
                        <a14:foregroundMark x1="57609" y1="51866" x2="57609" y2="51866"/>
                        <a14:foregroundMark x1="57609" y1="47388" x2="57609" y2="45896"/>
                        <a14:foregroundMark x1="56522" y1="41791" x2="56522" y2="41791"/>
                        <a14:foregroundMark x1="51087" y1="40299" x2="51087" y2="40299"/>
                        <a14:foregroundMark x1="48188" y1="46642" x2="47101" y2="50000"/>
                        <a14:foregroundMark x1="45290" y1="51493" x2="45290" y2="51493"/>
                        <a14:foregroundMark x1="45290" y1="51493" x2="45290" y2="51493"/>
                        <a14:foregroundMark x1="43841" y1="51493" x2="41667" y2="51866"/>
                        <a14:foregroundMark x1="40217" y1="52239" x2="40217" y2="54478"/>
                        <a14:foregroundMark x1="43116" y1="61940" x2="45652" y2="64552"/>
                        <a14:foregroundMark x1="49638" y1="70896" x2="49638" y2="70896"/>
                        <a14:foregroundMark x1="50000" y1="71269" x2="50000" y2="71269"/>
                        <a14:foregroundMark x1="52174" y1="70896" x2="52174" y2="70896"/>
                        <a14:foregroundMark x1="53623" y1="70896" x2="53623" y2="70896"/>
                        <a14:foregroundMark x1="54710" y1="74254" x2="54710" y2="74254"/>
                        <a14:foregroundMark x1="52174" y1="75373" x2="43841" y2="76866"/>
                        <a14:foregroundMark x1="43841" y1="76866" x2="43841" y2="76866"/>
                        <a14:foregroundMark x1="43841" y1="76866" x2="43841" y2="76866"/>
                        <a14:foregroundMark x1="43116" y1="76119" x2="43116" y2="76119"/>
                        <a14:foregroundMark x1="42029" y1="75373" x2="42029" y2="75373"/>
                        <a14:foregroundMark x1="41667" y1="74254" x2="41667" y2="74254"/>
                        <a14:foregroundMark x1="40217" y1="74254" x2="40217" y2="74254"/>
                        <a14:foregroundMark x1="38768" y1="73881" x2="38768" y2="73881"/>
                        <a14:foregroundMark x1="37681" y1="73881" x2="37681" y2="73881"/>
                        <a14:foregroundMark x1="37319" y1="72761" x2="37319" y2="72761"/>
                        <a14:foregroundMark x1="36594" y1="72015" x2="36232" y2="70149"/>
                        <a14:foregroundMark x1="36232" y1="68657" x2="34058" y2="65672"/>
                        <a14:foregroundMark x1="32609" y1="63060" x2="32609" y2="61567"/>
                        <a14:foregroundMark x1="33696" y1="58582" x2="35145" y2="60448"/>
                        <a14:foregroundMark x1="36594" y1="69403" x2="35145" y2="67164"/>
                        <a14:foregroundMark x1="27174" y1="59701" x2="24275" y2="55970"/>
                        <a14:foregroundMark x1="30797" y1="50373" x2="33696" y2="47761"/>
                        <a14:foregroundMark x1="34058" y1="47388" x2="34058" y2="47388"/>
                        <a14:foregroundMark x1="34783" y1="46642" x2="34783" y2="46642"/>
                        <a14:foregroundMark x1="34058" y1="45896" x2="34058" y2="45896"/>
                        <a14:foregroundMark x1="34783" y1="36940" x2="34783" y2="36940"/>
                        <a14:foregroundMark x1="34783" y1="36567" x2="34783" y2="36567"/>
                        <a14:foregroundMark x1="33333" y1="36194" x2="33333" y2="36194"/>
                        <a14:foregroundMark x1="31884" y1="35075" x2="31884" y2="35075"/>
                        <a14:foregroundMark x1="30797" y1="34328" x2="30797" y2="34328"/>
                        <a14:foregroundMark x1="30072" y1="71269" x2="30072" y2="71269"/>
                        <a14:foregroundMark x1="29710" y1="71269" x2="29710" y2="71269"/>
                        <a14:foregroundMark x1="29710" y1="71269" x2="29710" y2="71269"/>
                        <a14:foregroundMark x1="31884" y1="79478" x2="31884" y2="79478"/>
                        <a14:foregroundMark x1="31884" y1="80597" x2="31884" y2="80597"/>
                        <a14:foregroundMark x1="81884" y1="31343" x2="81884" y2="31343"/>
                        <a14:foregroundMark x1="76087" y1="29478" x2="76087" y2="29478"/>
                        <a14:foregroundMark x1="93841" y1="59701" x2="93841" y2="59701"/>
                        <a14:foregroundMark x1="86957" y1="69403" x2="86957" y2="69403"/>
                      </a14:backgroundRemoval>
                    </a14:imgEffect>
                  </a14:imgLayer>
                </a14:imgProps>
              </a:ext>
              <a:ext uri="{28A0092B-C50C-407E-A947-70E740481C1C}">
                <a14:useLocalDpi xmlns:a14="http://schemas.microsoft.com/office/drawing/2010/main" val="0"/>
              </a:ext>
            </a:extLst>
          </a:blip>
          <a:srcRect/>
          <a:stretch>
            <a:fillRect/>
          </a:stretch>
        </p:blipFill>
        <p:spPr bwMode="auto">
          <a:xfrm>
            <a:off x="-1" y="5342930"/>
            <a:ext cx="1476647" cy="14338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hlinkClick r:id="rId7" action="ppaction://hlinksldjump"/>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04444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0" y="1223554"/>
            <a:ext cx="2667000" cy="4031873"/>
          </a:xfrm>
          <a:prstGeom prst="rect">
            <a:avLst/>
          </a:prstGeom>
          <a:noFill/>
        </p:spPr>
        <p:txBody>
          <a:bodyPr wrap="square" rtlCol="0">
            <a:spAutoFit/>
          </a:bodyPr>
          <a:lstStyle/>
          <a:p>
            <a:pPr>
              <a:lnSpc>
                <a:spcPct val="200000"/>
              </a:lnSpc>
            </a:pPr>
            <a:r>
              <a:rPr lang="en-US" sz="1600" b="1" u="sng" dirty="0" smtClean="0">
                <a:latin typeface="Comic Sans MS" pitchFamily="66" charset="0"/>
              </a:rPr>
              <a:t>Mean</a:t>
            </a:r>
            <a:r>
              <a:rPr lang="en-US" sz="1600" dirty="0" smtClean="0">
                <a:latin typeface="Comic Sans MS" pitchFamily="66" charset="0"/>
              </a:rPr>
              <a:t>: 4.97 quarters</a:t>
            </a:r>
          </a:p>
          <a:p>
            <a:pPr>
              <a:lnSpc>
                <a:spcPct val="200000"/>
              </a:lnSpc>
            </a:pPr>
            <a:r>
              <a:rPr lang="en-US" sz="1600" b="1" u="sng" dirty="0" smtClean="0">
                <a:latin typeface="Comic Sans MS" pitchFamily="66" charset="0"/>
              </a:rPr>
              <a:t>Std. Dev</a:t>
            </a:r>
            <a:r>
              <a:rPr lang="en-US" sz="1600" dirty="0" smtClean="0">
                <a:latin typeface="Comic Sans MS" pitchFamily="66" charset="0"/>
              </a:rPr>
              <a:t>.: 2.90 quarters</a:t>
            </a:r>
          </a:p>
          <a:p>
            <a:pPr>
              <a:lnSpc>
                <a:spcPct val="200000"/>
              </a:lnSpc>
            </a:pPr>
            <a:r>
              <a:rPr lang="en-US" sz="1600" b="1" u="sng" dirty="0" smtClean="0">
                <a:latin typeface="Comic Sans MS" pitchFamily="66" charset="0"/>
              </a:rPr>
              <a:t>Min</a:t>
            </a:r>
            <a:r>
              <a:rPr lang="en-US" sz="1600" dirty="0" smtClean="0">
                <a:latin typeface="Comic Sans MS" pitchFamily="66" charset="0"/>
              </a:rPr>
              <a:t>: 1 quarter</a:t>
            </a:r>
          </a:p>
          <a:p>
            <a:pPr>
              <a:lnSpc>
                <a:spcPct val="200000"/>
              </a:lnSpc>
            </a:pPr>
            <a:r>
              <a:rPr lang="en-US" sz="1600" b="1" u="sng" dirty="0" smtClean="0">
                <a:latin typeface="Comic Sans MS" pitchFamily="66" charset="0"/>
              </a:rPr>
              <a:t>Q1</a:t>
            </a:r>
            <a:r>
              <a:rPr lang="en-US" sz="1600" dirty="0" smtClean="0">
                <a:latin typeface="Comic Sans MS" pitchFamily="66" charset="0"/>
              </a:rPr>
              <a:t>: 2 quarters</a:t>
            </a:r>
            <a:endParaRPr lang="en-US" sz="1600" dirty="0">
              <a:latin typeface="Comic Sans MS" pitchFamily="66" charset="0"/>
            </a:endParaRPr>
          </a:p>
          <a:p>
            <a:pPr>
              <a:lnSpc>
                <a:spcPct val="200000"/>
              </a:lnSpc>
            </a:pPr>
            <a:r>
              <a:rPr lang="en-US" sz="1600" b="1" u="sng" dirty="0" smtClean="0">
                <a:latin typeface="Comic Sans MS" pitchFamily="66" charset="0"/>
              </a:rPr>
              <a:t>Med</a:t>
            </a:r>
            <a:r>
              <a:rPr lang="en-US" sz="1600" dirty="0" smtClean="0">
                <a:latin typeface="Comic Sans MS" pitchFamily="66" charset="0"/>
              </a:rPr>
              <a:t>: 5 quarters</a:t>
            </a:r>
          </a:p>
          <a:p>
            <a:pPr>
              <a:lnSpc>
                <a:spcPct val="200000"/>
              </a:lnSpc>
            </a:pPr>
            <a:r>
              <a:rPr lang="en-US" sz="1600" b="1" u="sng" dirty="0" smtClean="0">
                <a:latin typeface="Comic Sans MS" pitchFamily="66" charset="0"/>
              </a:rPr>
              <a:t>Q3</a:t>
            </a:r>
            <a:r>
              <a:rPr lang="en-US" sz="1600" dirty="0" smtClean="0">
                <a:latin typeface="Comic Sans MS" pitchFamily="66" charset="0"/>
              </a:rPr>
              <a:t>: 7 quarters</a:t>
            </a:r>
          </a:p>
          <a:p>
            <a:pPr>
              <a:lnSpc>
                <a:spcPct val="200000"/>
              </a:lnSpc>
            </a:pPr>
            <a:r>
              <a:rPr lang="en-US" sz="1600" b="1" u="sng" dirty="0" smtClean="0">
                <a:latin typeface="Comic Sans MS" pitchFamily="66" charset="0"/>
              </a:rPr>
              <a:t>Max</a:t>
            </a:r>
            <a:r>
              <a:rPr lang="en-US" sz="1600" dirty="0" smtClean="0">
                <a:latin typeface="Comic Sans MS" pitchFamily="66" charset="0"/>
              </a:rPr>
              <a:t>: 11 quarters</a:t>
            </a:r>
          </a:p>
          <a:p>
            <a:pPr>
              <a:lnSpc>
                <a:spcPct val="200000"/>
              </a:lnSpc>
            </a:pPr>
            <a:r>
              <a:rPr lang="en-US" sz="1600" b="1" u="sng" dirty="0" smtClean="0">
                <a:latin typeface="Comic Sans MS" pitchFamily="66" charset="0"/>
              </a:rPr>
              <a:t>IQR</a:t>
            </a:r>
            <a:r>
              <a:rPr lang="en-US" sz="1600" dirty="0" smtClean="0">
                <a:latin typeface="Comic Sans MS" pitchFamily="66" charset="0"/>
              </a:rPr>
              <a:t>: 5 quarters</a:t>
            </a:r>
            <a:endParaRPr lang="en-US" sz="1600" dirty="0">
              <a:latin typeface="Comic Sans MS" pitchFamily="66" charset="0"/>
            </a:endParaRPr>
          </a:p>
        </p:txBody>
      </p:sp>
      <p:sp>
        <p:nvSpPr>
          <p:cNvPr id="4" name="Rectangle 3"/>
          <p:cNvSpPr/>
          <p:nvPr/>
        </p:nvSpPr>
        <p:spPr>
          <a:xfrm>
            <a:off x="1873947" y="67270"/>
            <a:ext cx="536076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Summary Stats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pic>
        <p:nvPicPr>
          <p:cNvPr id="1026" name="Picture 2" descr="http://mathforthemiddle.com/images/math%5B1%5D.gif">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5550874"/>
            <a:ext cx="1100500" cy="99844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hlinkClick r:id="rId4" action="ppaction://hlinksldjump"/>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33932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593348"/>
            <a:ext cx="3200400" cy="2862322"/>
          </a:xfrm>
          <a:prstGeom prst="rect">
            <a:avLst/>
          </a:prstGeom>
          <a:noFill/>
        </p:spPr>
        <p:txBody>
          <a:bodyPr wrap="square" rtlCol="0">
            <a:spAutoFit/>
          </a:bodyPr>
          <a:lstStyle/>
          <a:p>
            <a:pPr lvl="0"/>
            <a:r>
              <a:rPr lang="en-US" dirty="0"/>
              <a:t>No Outliers:</a:t>
            </a:r>
            <a:br>
              <a:rPr lang="en-US" dirty="0"/>
            </a:br>
            <a:r>
              <a:rPr lang="en-US" dirty="0"/>
              <a:t>Q1-(1.5 x IQR)</a:t>
            </a:r>
            <a:br>
              <a:rPr lang="en-US" dirty="0"/>
            </a:br>
            <a:r>
              <a:rPr lang="en-US" dirty="0"/>
              <a:t>2-(1.5 x 5)</a:t>
            </a:r>
            <a:br>
              <a:rPr lang="en-US" dirty="0"/>
            </a:br>
            <a:r>
              <a:rPr lang="en-US" dirty="0"/>
              <a:t>-5.5</a:t>
            </a:r>
            <a:br>
              <a:rPr lang="en-US" dirty="0"/>
            </a:br>
            <a:r>
              <a:rPr lang="en-US" dirty="0"/>
              <a:t>Q3+(1.5 x IQR)</a:t>
            </a:r>
            <a:br>
              <a:rPr lang="en-US" dirty="0"/>
            </a:br>
            <a:r>
              <a:rPr lang="en-US" dirty="0"/>
              <a:t>7+(1.5 x 5)</a:t>
            </a:r>
            <a:br>
              <a:rPr lang="en-US" dirty="0"/>
            </a:br>
            <a:r>
              <a:rPr lang="en-US" dirty="0"/>
              <a:t>14.5</a:t>
            </a:r>
            <a:br>
              <a:rPr lang="en-US" dirty="0"/>
            </a:br>
            <a:r>
              <a:rPr lang="en-US" dirty="0"/>
              <a:t>(-5.5,14.5) quarters = accepted range</a:t>
            </a:r>
          </a:p>
          <a:p>
            <a:endParaRPr lang="en-US" dirty="0"/>
          </a:p>
        </p:txBody>
      </p:sp>
      <p:sp>
        <p:nvSpPr>
          <p:cNvPr id="3" name="Rectangle 2"/>
          <p:cNvSpPr/>
          <p:nvPr/>
        </p:nvSpPr>
        <p:spPr>
          <a:xfrm>
            <a:off x="0" y="381000"/>
            <a:ext cx="1371599" cy="830997"/>
          </a:xfrm>
          <a:prstGeom prst="rect">
            <a:avLst/>
          </a:prstGeom>
          <a:noFill/>
        </p:spPr>
        <p:txBody>
          <a:bodyPr wrap="square" lIns="91440" tIns="45720" rIns="91440" bIns="45720">
            <a:spAutoFit/>
          </a:bodyPr>
          <a:lstStyle/>
          <a:p>
            <a:pPr algn="ct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#3.</a:t>
            </a:r>
            <a:endParaRPr lang="en-US" sz="4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cxnSp>
        <p:nvCxnSpPr>
          <p:cNvPr id="5" name="Straight Connector 4"/>
          <p:cNvCxnSpPr/>
          <p:nvPr/>
        </p:nvCxnSpPr>
        <p:spPr>
          <a:xfrm flipH="1" flipV="1">
            <a:off x="0" y="3467100"/>
            <a:ext cx="9144000" cy="38100"/>
          </a:xfrm>
          <a:prstGeom prst="line">
            <a:avLst/>
          </a:prstGeom>
          <a:ln/>
        </p:spPr>
        <p:style>
          <a:lnRef idx="3">
            <a:schemeClr val="accent5"/>
          </a:lnRef>
          <a:fillRef idx="0">
            <a:schemeClr val="accent5"/>
          </a:fillRef>
          <a:effectRef idx="2">
            <a:schemeClr val="accent5"/>
          </a:effectRef>
          <a:fontRef idx="minor">
            <a:schemeClr val="tx1"/>
          </a:fontRef>
        </p:style>
      </p:cxnSp>
      <p:sp>
        <p:nvSpPr>
          <p:cNvPr id="6" name="Rectangle 5"/>
          <p:cNvSpPr/>
          <p:nvPr/>
        </p:nvSpPr>
        <p:spPr>
          <a:xfrm>
            <a:off x="4767339" y="381000"/>
            <a:ext cx="1346843"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a:t>
            </a:r>
            <a:r>
              <a:rPr lang="en-US"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4</a:t>
            </a: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a:t>
            </a:r>
            <a:endParaRPr lang="en-US" sz="4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cxnSp>
        <p:nvCxnSpPr>
          <p:cNvPr id="11" name="Straight Connector 10"/>
          <p:cNvCxnSpPr/>
          <p:nvPr/>
        </p:nvCxnSpPr>
        <p:spPr>
          <a:xfrm flipV="1">
            <a:off x="4572000" y="0"/>
            <a:ext cx="0" cy="3505200"/>
          </a:xfrm>
          <a:prstGeom prst="line">
            <a:avLst/>
          </a:prstGeom>
          <a:ln/>
        </p:spPr>
        <p:style>
          <a:lnRef idx="3">
            <a:schemeClr val="accent5"/>
          </a:lnRef>
          <a:fillRef idx="0">
            <a:schemeClr val="accent5"/>
          </a:fillRef>
          <a:effectRef idx="2">
            <a:schemeClr val="accent5"/>
          </a:effectRef>
          <a:fontRef idx="minor">
            <a:schemeClr val="tx1"/>
          </a:fontRef>
        </p:style>
      </p:cxnSp>
      <p:sp>
        <p:nvSpPr>
          <p:cNvPr id="12" name="Rectangle 11"/>
          <p:cNvSpPr/>
          <p:nvPr/>
        </p:nvSpPr>
        <p:spPr>
          <a:xfrm>
            <a:off x="37011" y="3657600"/>
            <a:ext cx="1371599" cy="830997"/>
          </a:xfrm>
          <a:prstGeom prst="rect">
            <a:avLst/>
          </a:prstGeom>
          <a:noFill/>
        </p:spPr>
        <p:txBody>
          <a:bodyPr wrap="square" lIns="91440" tIns="45720" rIns="91440" bIns="45720">
            <a:spAutoFit/>
          </a:bodyPr>
          <a:lstStyle/>
          <a:p>
            <a:pPr algn="ctr"/>
            <a:r>
              <a:rPr lang="en-US" sz="4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rPr>
              <a:t>#5.</a:t>
            </a:r>
            <a:endParaRPr lang="en-US" sz="4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omic Sans MS" pitchFamily="66" charset="0"/>
            </a:endParaRPr>
          </a:p>
        </p:txBody>
      </p:sp>
      <p:sp>
        <p:nvSpPr>
          <p:cNvPr id="13" name="Rectangle 12"/>
          <p:cNvSpPr/>
          <p:nvPr/>
        </p:nvSpPr>
        <p:spPr>
          <a:xfrm>
            <a:off x="4724400" y="1524000"/>
            <a:ext cx="4191000" cy="1200329"/>
          </a:xfrm>
          <a:prstGeom prst="rect">
            <a:avLst/>
          </a:prstGeom>
        </p:spPr>
        <p:txBody>
          <a:bodyPr wrap="square">
            <a:spAutoFit/>
          </a:bodyPr>
          <a:lstStyle/>
          <a:p>
            <a:pPr lvl="0"/>
            <a:r>
              <a:rPr lang="en-US" dirty="0"/>
              <a:t>Shape: Right Skewed and Unimodal</a:t>
            </a:r>
            <a:br>
              <a:rPr lang="en-US" dirty="0"/>
            </a:br>
            <a:r>
              <a:rPr lang="en-US" dirty="0"/>
              <a:t>Center: Center @ Median=5 quarters and IQR=5 quarters</a:t>
            </a:r>
            <a:br>
              <a:rPr lang="en-US" dirty="0"/>
            </a:br>
            <a:r>
              <a:rPr lang="en-US" dirty="0"/>
              <a:t>Spread: Range = (1,11) with no outliers</a:t>
            </a:r>
          </a:p>
        </p:txBody>
      </p:sp>
      <p:sp>
        <p:nvSpPr>
          <p:cNvPr id="14" name="Rectangle 13"/>
          <p:cNvSpPr/>
          <p:nvPr/>
        </p:nvSpPr>
        <p:spPr>
          <a:xfrm>
            <a:off x="2133600" y="4488597"/>
            <a:ext cx="4572000" cy="1477328"/>
          </a:xfrm>
          <a:prstGeom prst="rect">
            <a:avLst/>
          </a:prstGeom>
        </p:spPr>
        <p:txBody>
          <a:bodyPr>
            <a:spAutoFit/>
          </a:bodyPr>
          <a:lstStyle/>
          <a:p>
            <a:r>
              <a:rPr lang="en-US" dirty="0"/>
              <a:t>No, it is not a normal a normal curve because it is right skewed.</a:t>
            </a:r>
            <a:br>
              <a:rPr lang="en-US" dirty="0"/>
            </a:br>
            <a:r>
              <a:rPr lang="en-US" dirty="0"/>
              <a:t>1 Std. </a:t>
            </a:r>
            <a:r>
              <a:rPr lang="en-US" dirty="0" smtClean="0"/>
              <a:t>Dev. </a:t>
            </a:r>
            <a:r>
              <a:rPr lang="en-US" dirty="0"/>
              <a:t>(2.07-7.87) = 47.06%</a:t>
            </a:r>
            <a:br>
              <a:rPr lang="en-US" dirty="0"/>
            </a:br>
            <a:r>
              <a:rPr lang="en-US" dirty="0"/>
              <a:t>2 Std. </a:t>
            </a:r>
            <a:r>
              <a:rPr lang="en-US" dirty="0" smtClean="0"/>
              <a:t>Dev. </a:t>
            </a:r>
            <a:r>
              <a:rPr lang="en-US" dirty="0"/>
              <a:t>(-0.83,10.77) = 97.06%</a:t>
            </a:r>
            <a:br>
              <a:rPr lang="en-US" dirty="0"/>
            </a:br>
            <a:r>
              <a:rPr lang="en-US" dirty="0"/>
              <a:t>3 Std. </a:t>
            </a:r>
            <a:r>
              <a:rPr lang="en-US" dirty="0" smtClean="0"/>
              <a:t>Dev. </a:t>
            </a:r>
            <a:r>
              <a:rPr lang="en-US" dirty="0"/>
              <a:t>(-3.73,13.67) = 100%</a:t>
            </a:r>
          </a:p>
        </p:txBody>
      </p:sp>
      <p:pic>
        <p:nvPicPr>
          <p:cNvPr id="15" name="Picture 2">
            <a:hlinkClick r:id="rId2" action="ppaction://hlinksldjump"/>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64209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057401" y="1371600"/>
            <a:ext cx="5181599" cy="4746171"/>
          </a:xfrm>
          <a:prstGeom prst="rect">
            <a:avLst/>
          </a:prstGeom>
          <a:noFill/>
          <a:ln>
            <a:noFill/>
          </a:ln>
        </p:spPr>
      </p:pic>
      <p:sp>
        <p:nvSpPr>
          <p:cNvPr id="3" name="Rectangle 2"/>
          <p:cNvSpPr/>
          <p:nvPr/>
        </p:nvSpPr>
        <p:spPr>
          <a:xfrm>
            <a:off x="1775618" y="152400"/>
            <a:ext cx="5689378" cy="92333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rPr>
              <a:t>Gender: Boxplot</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endParaRPr>
          </a:p>
        </p:txBody>
      </p:sp>
      <p:pic>
        <p:nvPicPr>
          <p:cNvPr id="4" name="Picture 2" descr="http://info.venderepartners.com/Portals/63070/images/C--Users-lholbrook-Desktop-clipart-pencil-checklist%5b1%5d.jpg">
            <a:hlinkClick r:id="rId3" action="ppaction://hlinksldjump"/>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746" b="98881" l="6522" r="100000">
                        <a14:foregroundMark x1="51087" y1="32836" x2="51087" y2="32836"/>
                        <a14:foregroundMark x1="52174" y1="42164" x2="52174" y2="42164"/>
                        <a14:foregroundMark x1="50725" y1="41045" x2="50725" y2="41045"/>
                        <a14:foregroundMark x1="49275" y1="41045" x2="49275" y2="41045"/>
                        <a14:foregroundMark x1="49275" y1="56343" x2="49275" y2="56343"/>
                        <a14:foregroundMark x1="49275" y1="58209" x2="49275" y2="58209"/>
                        <a14:foregroundMark x1="50725" y1="57090" x2="50725" y2="57090"/>
                        <a14:foregroundMark x1="53261" y1="56343" x2="53261" y2="56343"/>
                        <a14:foregroundMark x1="55072" y1="55970" x2="55072" y2="55970"/>
                        <a14:foregroundMark x1="56159" y1="54478" x2="56522" y2="52985"/>
                        <a14:foregroundMark x1="57609" y1="51866" x2="57609" y2="51866"/>
                        <a14:foregroundMark x1="57609" y1="47388" x2="57609" y2="45896"/>
                        <a14:foregroundMark x1="56522" y1="41791" x2="56522" y2="41791"/>
                        <a14:foregroundMark x1="51087" y1="40299" x2="51087" y2="40299"/>
                        <a14:foregroundMark x1="48188" y1="46642" x2="47101" y2="50000"/>
                        <a14:foregroundMark x1="45290" y1="51493" x2="45290" y2="51493"/>
                        <a14:foregroundMark x1="45290" y1="51493" x2="45290" y2="51493"/>
                        <a14:foregroundMark x1="43841" y1="51493" x2="41667" y2="51866"/>
                        <a14:foregroundMark x1="40217" y1="52239" x2="40217" y2="54478"/>
                        <a14:foregroundMark x1="43116" y1="61940" x2="45652" y2="64552"/>
                        <a14:foregroundMark x1="49638" y1="70896" x2="49638" y2="70896"/>
                        <a14:foregroundMark x1="50000" y1="71269" x2="50000" y2="71269"/>
                        <a14:foregroundMark x1="52174" y1="70896" x2="52174" y2="70896"/>
                        <a14:foregroundMark x1="53623" y1="70896" x2="53623" y2="70896"/>
                        <a14:foregroundMark x1="54710" y1="74254" x2="54710" y2="74254"/>
                        <a14:foregroundMark x1="52174" y1="75373" x2="43841" y2="76866"/>
                        <a14:foregroundMark x1="43841" y1="76866" x2="43841" y2="76866"/>
                        <a14:foregroundMark x1="43841" y1="76866" x2="43841" y2="76866"/>
                        <a14:foregroundMark x1="43116" y1="76119" x2="43116" y2="76119"/>
                        <a14:foregroundMark x1="42029" y1="75373" x2="42029" y2="75373"/>
                        <a14:foregroundMark x1="41667" y1="74254" x2="41667" y2="74254"/>
                        <a14:foregroundMark x1="40217" y1="74254" x2="40217" y2="74254"/>
                        <a14:foregroundMark x1="38768" y1="73881" x2="38768" y2="73881"/>
                        <a14:foregroundMark x1="37681" y1="73881" x2="37681" y2="73881"/>
                        <a14:foregroundMark x1="37319" y1="72761" x2="37319" y2="72761"/>
                        <a14:foregroundMark x1="36594" y1="72015" x2="36232" y2="70149"/>
                        <a14:foregroundMark x1="36232" y1="68657" x2="34058" y2="65672"/>
                        <a14:foregroundMark x1="32609" y1="63060" x2="32609" y2="61567"/>
                        <a14:foregroundMark x1="33696" y1="58582" x2="35145" y2="60448"/>
                        <a14:foregroundMark x1="36594" y1="69403" x2="35145" y2="67164"/>
                        <a14:foregroundMark x1="27174" y1="59701" x2="24275" y2="55970"/>
                        <a14:foregroundMark x1="30797" y1="50373" x2="33696" y2="47761"/>
                        <a14:foregroundMark x1="34058" y1="47388" x2="34058" y2="47388"/>
                        <a14:foregroundMark x1="34783" y1="46642" x2="34783" y2="46642"/>
                        <a14:foregroundMark x1="34058" y1="45896" x2="34058" y2="45896"/>
                        <a14:foregroundMark x1="34783" y1="36940" x2="34783" y2="36940"/>
                        <a14:foregroundMark x1="34783" y1="36567" x2="34783" y2="36567"/>
                        <a14:foregroundMark x1="33333" y1="36194" x2="33333" y2="36194"/>
                        <a14:foregroundMark x1="31884" y1="35075" x2="31884" y2="35075"/>
                        <a14:foregroundMark x1="30797" y1="34328" x2="30797" y2="34328"/>
                        <a14:foregroundMark x1="30072" y1="71269" x2="30072" y2="71269"/>
                        <a14:foregroundMark x1="29710" y1="71269" x2="29710" y2="71269"/>
                        <a14:foregroundMark x1="29710" y1="71269" x2="29710" y2="71269"/>
                        <a14:foregroundMark x1="31884" y1="79478" x2="31884" y2="79478"/>
                        <a14:foregroundMark x1="31884" y1="80597" x2="31884" y2="80597"/>
                        <a14:foregroundMark x1="81884" y1="31343" x2="81884" y2="31343"/>
                        <a14:foregroundMark x1="76087" y1="29478" x2="76087" y2="29478"/>
                        <a14:foregroundMark x1="93841" y1="59701" x2="93841" y2="59701"/>
                        <a14:foregroundMark x1="86957" y1="69403" x2="86957" y2="69403"/>
                      </a14:backgroundRemoval>
                    </a14:imgEffect>
                  </a14:imgLayer>
                </a14:imgProps>
              </a:ext>
              <a:ext uri="{28A0092B-C50C-407E-A947-70E740481C1C}">
                <a14:useLocalDpi xmlns:a14="http://schemas.microsoft.com/office/drawing/2010/main" val="0"/>
              </a:ext>
            </a:extLst>
          </a:blip>
          <a:srcRect/>
          <a:stretch>
            <a:fillRect/>
          </a:stretch>
        </p:blipFill>
        <p:spPr bwMode="auto">
          <a:xfrm>
            <a:off x="-1" y="5342930"/>
            <a:ext cx="1476647" cy="143384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hlinkClick r:id="rId6" action="ppaction://hlinksldjump"/>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64594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14800" y="796141"/>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3.69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2.62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1 quarter</a:t>
            </a:r>
          </a:p>
          <a:p>
            <a:pPr>
              <a:lnSpc>
                <a:spcPct val="200000"/>
              </a:lnSpc>
            </a:pPr>
            <a:r>
              <a:rPr lang="en-US" sz="1400" b="1" u="sng" dirty="0" smtClean="0">
                <a:latin typeface="Comic Sans MS" pitchFamily="66" charset="0"/>
              </a:rPr>
              <a:t>Q1</a:t>
            </a:r>
            <a:r>
              <a:rPr lang="en-US" sz="1400" dirty="0" smtClean="0">
                <a:latin typeface="Comic Sans MS" pitchFamily="66" charset="0"/>
              </a:rPr>
              <a:t>: 2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2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5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9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3 quarters</a:t>
            </a:r>
          </a:p>
          <a:p>
            <a:pPr>
              <a:lnSpc>
                <a:spcPct val="200000"/>
              </a:lnSpc>
            </a:pPr>
            <a:r>
              <a:rPr lang="en-US" sz="1400" b="1" u="sng" dirty="0" smtClean="0">
                <a:latin typeface="Comic Sans MS" pitchFamily="66" charset="0"/>
              </a:rPr>
              <a:t>Count</a:t>
            </a:r>
            <a:r>
              <a:rPr lang="en-US" sz="1400" dirty="0" smtClean="0">
                <a:latin typeface="Comic Sans MS" pitchFamily="66" charset="0"/>
              </a:rPr>
              <a:t>: 13 quarters</a:t>
            </a:r>
            <a:endParaRPr lang="en-US" sz="1400" dirty="0">
              <a:latin typeface="Comic Sans MS" pitchFamily="66" charset="0"/>
            </a:endParaRPr>
          </a:p>
        </p:txBody>
      </p:sp>
      <p:sp>
        <p:nvSpPr>
          <p:cNvPr id="5" name="TextBox 4"/>
          <p:cNvSpPr txBox="1"/>
          <p:nvPr/>
        </p:nvSpPr>
        <p:spPr>
          <a:xfrm>
            <a:off x="6483531" y="2213759"/>
            <a:ext cx="2362200" cy="3970318"/>
          </a:xfrm>
          <a:prstGeom prst="rect">
            <a:avLst/>
          </a:prstGeom>
          <a:noFill/>
        </p:spPr>
        <p:txBody>
          <a:bodyPr wrap="square" rtlCol="0">
            <a:spAutoFit/>
          </a:bodyPr>
          <a:lstStyle/>
          <a:p>
            <a:pPr>
              <a:lnSpc>
                <a:spcPct val="200000"/>
              </a:lnSpc>
            </a:pPr>
            <a:r>
              <a:rPr lang="en-US" sz="1400" b="1" u="sng" dirty="0" smtClean="0">
                <a:latin typeface="Comic Sans MS" pitchFamily="66" charset="0"/>
              </a:rPr>
              <a:t>Mean</a:t>
            </a:r>
            <a:r>
              <a:rPr lang="en-US" sz="1400" dirty="0" smtClean="0">
                <a:latin typeface="Comic Sans MS" pitchFamily="66" charset="0"/>
              </a:rPr>
              <a:t>: 5.76 quarters</a:t>
            </a:r>
          </a:p>
          <a:p>
            <a:pPr>
              <a:lnSpc>
                <a:spcPct val="200000"/>
              </a:lnSpc>
            </a:pPr>
            <a:r>
              <a:rPr lang="en-US" sz="1400" b="1" u="sng" dirty="0" smtClean="0">
                <a:latin typeface="Comic Sans MS" pitchFamily="66" charset="0"/>
              </a:rPr>
              <a:t>Std. Dev</a:t>
            </a:r>
            <a:r>
              <a:rPr lang="en-US" sz="1400" dirty="0" smtClean="0">
                <a:latin typeface="Comic Sans MS" pitchFamily="66" charset="0"/>
              </a:rPr>
              <a:t>.: 2.83 quarters</a:t>
            </a:r>
          </a:p>
          <a:p>
            <a:pPr>
              <a:lnSpc>
                <a:spcPct val="200000"/>
              </a:lnSpc>
            </a:pPr>
            <a:r>
              <a:rPr lang="en-US" sz="1400" b="1" u="sng" dirty="0" smtClean="0">
                <a:latin typeface="Comic Sans MS" pitchFamily="66" charset="0"/>
              </a:rPr>
              <a:t>Min</a:t>
            </a:r>
            <a:r>
              <a:rPr lang="en-US" sz="1400" dirty="0" smtClean="0">
                <a:latin typeface="Comic Sans MS" pitchFamily="66" charset="0"/>
              </a:rPr>
              <a:t>: 1 quarter</a:t>
            </a:r>
          </a:p>
          <a:p>
            <a:pPr>
              <a:lnSpc>
                <a:spcPct val="200000"/>
              </a:lnSpc>
            </a:pPr>
            <a:r>
              <a:rPr lang="en-US" sz="1400" b="1" u="sng" dirty="0" smtClean="0">
                <a:latin typeface="Comic Sans MS" pitchFamily="66" charset="0"/>
              </a:rPr>
              <a:t>Q1</a:t>
            </a:r>
            <a:r>
              <a:rPr lang="en-US" sz="1400" dirty="0" smtClean="0">
                <a:latin typeface="Comic Sans MS" pitchFamily="66" charset="0"/>
              </a:rPr>
              <a:t>: 4 quarters</a:t>
            </a:r>
            <a:endParaRPr lang="en-US" sz="1400" dirty="0">
              <a:latin typeface="Comic Sans MS" pitchFamily="66" charset="0"/>
            </a:endParaRPr>
          </a:p>
          <a:p>
            <a:pPr>
              <a:lnSpc>
                <a:spcPct val="200000"/>
              </a:lnSpc>
            </a:pPr>
            <a:r>
              <a:rPr lang="en-US" sz="1400" b="1" u="sng" dirty="0" smtClean="0">
                <a:latin typeface="Comic Sans MS" pitchFamily="66" charset="0"/>
              </a:rPr>
              <a:t>Med</a:t>
            </a:r>
            <a:r>
              <a:rPr lang="en-US" sz="1400" dirty="0" smtClean="0">
                <a:latin typeface="Comic Sans MS" pitchFamily="66" charset="0"/>
              </a:rPr>
              <a:t>: 5 quarters</a:t>
            </a:r>
          </a:p>
          <a:p>
            <a:pPr>
              <a:lnSpc>
                <a:spcPct val="200000"/>
              </a:lnSpc>
            </a:pPr>
            <a:r>
              <a:rPr lang="en-US" sz="1400" b="1" u="sng" dirty="0" smtClean="0">
                <a:latin typeface="Comic Sans MS" pitchFamily="66" charset="0"/>
              </a:rPr>
              <a:t>Q3</a:t>
            </a:r>
            <a:r>
              <a:rPr lang="en-US" sz="1400" dirty="0" smtClean="0">
                <a:latin typeface="Comic Sans MS" pitchFamily="66" charset="0"/>
              </a:rPr>
              <a:t>: 7 quarters</a:t>
            </a:r>
          </a:p>
          <a:p>
            <a:pPr>
              <a:lnSpc>
                <a:spcPct val="200000"/>
              </a:lnSpc>
            </a:pPr>
            <a:r>
              <a:rPr lang="en-US" sz="1400" b="1" u="sng" dirty="0" smtClean="0">
                <a:latin typeface="Comic Sans MS" pitchFamily="66" charset="0"/>
              </a:rPr>
              <a:t>Max</a:t>
            </a:r>
            <a:r>
              <a:rPr lang="en-US" sz="1400" dirty="0" smtClean="0">
                <a:latin typeface="Comic Sans MS" pitchFamily="66" charset="0"/>
              </a:rPr>
              <a:t>: 11 quarters</a:t>
            </a:r>
          </a:p>
          <a:p>
            <a:pPr>
              <a:lnSpc>
                <a:spcPct val="200000"/>
              </a:lnSpc>
            </a:pPr>
            <a:r>
              <a:rPr lang="en-US" sz="1400" b="1" u="sng" dirty="0" smtClean="0">
                <a:latin typeface="Comic Sans MS" pitchFamily="66" charset="0"/>
              </a:rPr>
              <a:t>IQR</a:t>
            </a:r>
            <a:r>
              <a:rPr lang="en-US" sz="1400" dirty="0" smtClean="0">
                <a:latin typeface="Comic Sans MS" pitchFamily="66" charset="0"/>
              </a:rPr>
              <a:t>: 3 quarters</a:t>
            </a:r>
          </a:p>
          <a:p>
            <a:pPr>
              <a:lnSpc>
                <a:spcPct val="200000"/>
              </a:lnSpc>
            </a:pPr>
            <a:r>
              <a:rPr lang="en-US" sz="1400" b="1" u="sng" dirty="0" smtClean="0">
                <a:latin typeface="Comic Sans MS" pitchFamily="66" charset="0"/>
              </a:rPr>
              <a:t>Count</a:t>
            </a:r>
            <a:r>
              <a:rPr lang="en-US" sz="1400" dirty="0" smtClean="0">
                <a:latin typeface="Comic Sans MS" pitchFamily="66" charset="0"/>
              </a:rPr>
              <a:t>: 21 quarters</a:t>
            </a:r>
            <a:endParaRPr lang="en-US" sz="1400" dirty="0">
              <a:latin typeface="Comic Sans MS" pitchFamily="66" charset="0"/>
            </a:endParaRPr>
          </a:p>
        </p:txBody>
      </p:sp>
      <p:sp>
        <p:nvSpPr>
          <p:cNvPr id="6" name="Rectangle 5"/>
          <p:cNvSpPr/>
          <p:nvPr/>
        </p:nvSpPr>
        <p:spPr>
          <a:xfrm>
            <a:off x="4115533" y="281630"/>
            <a:ext cx="1762022" cy="646331"/>
          </a:xfrm>
          <a:prstGeom prst="rect">
            <a:avLst/>
          </a:prstGeom>
          <a:noFill/>
        </p:spPr>
        <p:txBody>
          <a:bodyPr wrap="none" lIns="91440" tIns="45720" rIns="91440" bIns="45720">
            <a:spAutoFit/>
          </a:bodyPr>
          <a:lstStyle/>
          <a:p>
            <a:pPr algn="ctr"/>
            <a:r>
              <a:rPr lang="en-US" sz="36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rPr>
              <a:t>Female</a:t>
            </a:r>
            <a:endParaRPr lang="en-US" sz="3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endParaRPr>
          </a:p>
        </p:txBody>
      </p:sp>
      <p:sp>
        <p:nvSpPr>
          <p:cNvPr id="7" name="Rectangle 6"/>
          <p:cNvSpPr/>
          <p:nvPr/>
        </p:nvSpPr>
        <p:spPr>
          <a:xfrm>
            <a:off x="6727818" y="1690539"/>
            <a:ext cx="1258678" cy="646331"/>
          </a:xfrm>
          <a:prstGeom prst="rect">
            <a:avLst/>
          </a:prstGeom>
          <a:noFill/>
        </p:spPr>
        <p:txBody>
          <a:bodyPr wrap="none" lIns="91440" tIns="45720" rIns="91440" bIns="45720">
            <a:spAutoFit/>
          </a:bodyPr>
          <a:lstStyle/>
          <a:p>
            <a:pPr algn="ctr"/>
            <a:r>
              <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rPr>
              <a:t>M</a:t>
            </a:r>
            <a:r>
              <a:rPr lang="en-US" sz="36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rPr>
              <a:t>ale</a:t>
            </a:r>
            <a:endParaRPr lang="en-US" sz="3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Comic Sans MS" pitchFamily="66" charset="0"/>
            </a:endParaRPr>
          </a:p>
        </p:txBody>
      </p:sp>
      <p:pic>
        <p:nvPicPr>
          <p:cNvPr id="8" name="Picture 2" descr="http://mathforthemiddle.com/images/math%5B1%5D.gif">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157" y="5687361"/>
            <a:ext cx="1100500" cy="99844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hlinkClick r:id="rId4" action="ppaction://hlinksldjump"/>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50564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066"/>
            <a:ext cx="1083951" cy="92333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#3.</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Rectangle 5"/>
          <p:cNvSpPr/>
          <p:nvPr/>
        </p:nvSpPr>
        <p:spPr>
          <a:xfrm>
            <a:off x="-23949" y="3886200"/>
            <a:ext cx="1083951" cy="923330"/>
          </a:xfrm>
          <a:prstGeom prst="rect">
            <a:avLst/>
          </a:prstGeom>
          <a:noFill/>
        </p:spPr>
        <p:txBody>
          <a:bodyPr wrap="non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#4.</a:t>
            </a:r>
            <a:endParaRPr lang="en-US"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cxnSp>
        <p:nvCxnSpPr>
          <p:cNvPr id="8" name="Straight Connector 7"/>
          <p:cNvCxnSpPr/>
          <p:nvPr/>
        </p:nvCxnSpPr>
        <p:spPr>
          <a:xfrm>
            <a:off x="-23949" y="3200400"/>
            <a:ext cx="9167949" cy="0"/>
          </a:xfrm>
          <a:prstGeom prst="line">
            <a:avLst/>
          </a:prstGeom>
        </p:spPr>
        <p:style>
          <a:lnRef idx="3">
            <a:schemeClr val="accent6"/>
          </a:lnRef>
          <a:fillRef idx="0">
            <a:schemeClr val="accent6"/>
          </a:fillRef>
          <a:effectRef idx="2">
            <a:schemeClr val="accent6"/>
          </a:effectRef>
          <a:fontRef idx="minor">
            <a:schemeClr val="tx1"/>
          </a:fontRef>
        </p:style>
      </p:cxnSp>
      <p:sp>
        <p:nvSpPr>
          <p:cNvPr id="9" name="Rectangle 8"/>
          <p:cNvSpPr/>
          <p:nvPr/>
        </p:nvSpPr>
        <p:spPr>
          <a:xfrm>
            <a:off x="1371600" y="486400"/>
            <a:ext cx="6646250" cy="2585323"/>
          </a:xfrm>
          <a:prstGeom prst="rect">
            <a:avLst/>
          </a:prstGeom>
        </p:spPr>
        <p:txBody>
          <a:bodyPr wrap="square">
            <a:spAutoFit/>
          </a:bodyPr>
          <a:lstStyle/>
          <a:p>
            <a:pPr lvl="0"/>
            <a:r>
              <a:rPr lang="en-US" dirty="0"/>
              <a:t>Shape: The shape for the females was right skewed whereas the shape for the males was symmetrical.  Both were </a:t>
            </a:r>
            <a:r>
              <a:rPr lang="en-US" dirty="0" err="1"/>
              <a:t>unimodal</a:t>
            </a:r>
            <a:r>
              <a:rPr lang="en-US" dirty="0"/>
              <a:t>.</a:t>
            </a:r>
            <a:br>
              <a:rPr lang="en-US" dirty="0"/>
            </a:br>
            <a:r>
              <a:rPr lang="en-US" dirty="0"/>
              <a:t>Center: The median of the female’s data was 2 quarters which was lower than the median of the male’s data at 5 quarters.  The IQR of the female’s data was 3 quarters which was equal to the IQR of the male’s data also at 3 quarters.</a:t>
            </a:r>
            <a:br>
              <a:rPr lang="en-US" dirty="0"/>
            </a:br>
            <a:r>
              <a:rPr lang="en-US" dirty="0"/>
              <a:t>Spread: The range for the female’s data was (1,9) quarters which is narrower that the range for the male’s data at (1,11) quarters.  Neither of the sets of data had any outliers.</a:t>
            </a:r>
          </a:p>
        </p:txBody>
      </p:sp>
      <p:sp>
        <p:nvSpPr>
          <p:cNvPr id="10" name="Rectangle 9"/>
          <p:cNvSpPr/>
          <p:nvPr/>
        </p:nvSpPr>
        <p:spPr>
          <a:xfrm>
            <a:off x="1778725" y="4284704"/>
            <a:ext cx="5562600" cy="1477328"/>
          </a:xfrm>
          <a:prstGeom prst="rect">
            <a:avLst/>
          </a:prstGeom>
        </p:spPr>
        <p:txBody>
          <a:bodyPr wrap="square">
            <a:spAutoFit/>
          </a:bodyPr>
          <a:lstStyle/>
          <a:p>
            <a:pPr lvl="0"/>
            <a:r>
              <a:rPr lang="en-US" dirty="0"/>
              <a:t>Yes, we believe that gender had a slight effect on our data because overall the males did slightly better than the females in this sample.  However, this was a relatively small sample so with a larger sample size we would have gotten more accurate results.</a:t>
            </a:r>
          </a:p>
        </p:txBody>
      </p:sp>
      <p:pic>
        <p:nvPicPr>
          <p:cNvPr id="11" name="Picture 2">
            <a:hlinkClick r:id="rId2" action="ppaction://hlinksldjump"/>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019598" y="6249728"/>
            <a:ext cx="608272" cy="60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28330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736</Words>
  <Application>Microsoft Office PowerPoint</Application>
  <PresentationFormat>On-screen Show (4:3)</PresentationFormat>
  <Paragraphs>173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Central Bucks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Nicholas Lloyd</dc:creator>
  <cp:lastModifiedBy>MCNELIS, LAUREN</cp:lastModifiedBy>
  <cp:revision>32</cp:revision>
  <dcterms:created xsi:type="dcterms:W3CDTF">2012-03-02T12:29:55Z</dcterms:created>
  <dcterms:modified xsi:type="dcterms:W3CDTF">2012-10-11T15:36:29Z</dcterms:modified>
</cp:coreProperties>
</file>